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Inter" charset="1" panose="020B0502030000000004"/>
      <p:regular r:id="rId22"/>
    </p:embeddedFont>
    <p:embeddedFont>
      <p:font typeface="Comic Sans Bold" charset="1" panose="03000902030302020204"/>
      <p:regular r:id="rId23"/>
    </p:embeddedFont>
    <p:embeddedFont>
      <p:font typeface="Inter Medium" charset="1" panose="02000503000000020004"/>
      <p:regular r:id="rId24"/>
    </p:embeddedFont>
    <p:embeddedFont>
      <p:font typeface="Open Sans" charset="1" panose="020B06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0">
            <a:off x="9602058" y="1530592"/>
            <a:ext cx="7228703" cy="7225815"/>
            <a:chOff x="0" y="0"/>
            <a:chExt cx="1998256" cy="1997458"/>
          </a:xfrm>
        </p:grpSpPr>
        <p:sp>
          <p:nvSpPr>
            <p:cNvPr name="Freeform 3" id="3"/>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4" id="4"/>
            <p:cNvSpPr txBox="true"/>
            <p:nvPr/>
          </p:nvSpPr>
          <p:spPr>
            <a:xfrm>
              <a:off x="0" y="-38100"/>
              <a:ext cx="1998256" cy="2035558"/>
            </a:xfrm>
            <a:prstGeom prst="rect">
              <a:avLst/>
            </a:prstGeom>
          </p:spPr>
          <p:txBody>
            <a:bodyPr anchor="ctr" rtlCol="false" tIns="48400" lIns="48400" bIns="48400" rIns="48400"/>
            <a:lstStyle/>
            <a:p>
              <a:pPr algn="ctr">
                <a:lnSpc>
                  <a:spcPts val="2659"/>
                </a:lnSpc>
                <a:spcBef>
                  <a:spcPct val="0"/>
                </a:spcBef>
              </a:pPr>
            </a:p>
          </p:txBody>
        </p:sp>
      </p:grpSp>
      <p:sp>
        <p:nvSpPr>
          <p:cNvPr name="Freeform 5" id="5"/>
          <p:cNvSpPr/>
          <p:nvPr/>
        </p:nvSpPr>
        <p:spPr>
          <a:xfrm flipH="false" flipV="false" rot="0">
            <a:off x="9602058" y="1530592"/>
            <a:ext cx="7225815" cy="7225815"/>
          </a:xfrm>
          <a:custGeom>
            <a:avLst/>
            <a:gdLst/>
            <a:ahLst/>
            <a:cxnLst/>
            <a:rect r="r" b="b" t="t" l="l"/>
            <a:pathLst>
              <a:path h="7225815" w="7225815">
                <a:moveTo>
                  <a:pt x="0" y="0"/>
                </a:moveTo>
                <a:lnTo>
                  <a:pt x="7225816" y="0"/>
                </a:lnTo>
                <a:lnTo>
                  <a:pt x="7225816" y="7225816"/>
                </a:lnTo>
                <a:lnTo>
                  <a:pt x="0" y="722581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878750" y="1675764"/>
            <a:ext cx="6675320" cy="6456855"/>
          </a:xfrm>
          <a:custGeom>
            <a:avLst/>
            <a:gdLst/>
            <a:ahLst/>
            <a:cxnLst/>
            <a:rect r="r" b="b" t="t" l="l"/>
            <a:pathLst>
              <a:path h="6456855" w="6675320">
                <a:moveTo>
                  <a:pt x="0" y="0"/>
                </a:moveTo>
                <a:lnTo>
                  <a:pt x="6675320" y="0"/>
                </a:lnTo>
                <a:lnTo>
                  <a:pt x="6675320" y="6456855"/>
                </a:lnTo>
                <a:lnTo>
                  <a:pt x="0" y="64568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1432889">
            <a:off x="16177143" y="8546339"/>
            <a:ext cx="1041704" cy="420137"/>
            <a:chOff x="0" y="0"/>
            <a:chExt cx="312471" cy="126025"/>
          </a:xfrm>
        </p:grpSpPr>
        <p:sp>
          <p:nvSpPr>
            <p:cNvPr name="Freeform 8" id="8"/>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9" id="9"/>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10" id="10"/>
          <p:cNvGrpSpPr/>
          <p:nvPr/>
        </p:nvGrpSpPr>
        <p:grpSpPr>
          <a:xfrm rot="0">
            <a:off x="1028700" y="1472742"/>
            <a:ext cx="8352806" cy="7299015"/>
            <a:chOff x="0" y="0"/>
            <a:chExt cx="2199916" cy="1922374"/>
          </a:xfrm>
        </p:grpSpPr>
        <p:sp>
          <p:nvSpPr>
            <p:cNvPr name="Freeform 11" id="11"/>
            <p:cNvSpPr/>
            <p:nvPr/>
          </p:nvSpPr>
          <p:spPr>
            <a:xfrm flipH="false" flipV="false" rot="0">
              <a:off x="0" y="0"/>
              <a:ext cx="2199916" cy="1922374"/>
            </a:xfrm>
            <a:custGeom>
              <a:avLst/>
              <a:gdLst/>
              <a:ahLst/>
              <a:cxnLst/>
              <a:rect r="r" b="b" t="t" l="l"/>
              <a:pathLst>
                <a:path h="1922374" w="2199916">
                  <a:moveTo>
                    <a:pt x="0" y="0"/>
                  </a:moveTo>
                  <a:lnTo>
                    <a:pt x="2199916" y="0"/>
                  </a:lnTo>
                  <a:lnTo>
                    <a:pt x="2199916" y="1922374"/>
                  </a:lnTo>
                  <a:lnTo>
                    <a:pt x="0" y="1922374"/>
                  </a:lnTo>
                  <a:close/>
                </a:path>
              </a:pathLst>
            </a:custGeom>
            <a:solidFill>
              <a:srgbClr val="FFFFFF"/>
            </a:solidFill>
            <a:ln w="19050" cap="sq">
              <a:solidFill>
                <a:srgbClr val="000000"/>
              </a:solidFill>
              <a:prstDash val="solid"/>
              <a:miter/>
            </a:ln>
          </p:spPr>
        </p:sp>
        <p:sp>
          <p:nvSpPr>
            <p:cNvPr name="TextBox 12" id="12"/>
            <p:cNvSpPr txBox="true"/>
            <p:nvPr/>
          </p:nvSpPr>
          <p:spPr>
            <a:xfrm>
              <a:off x="0" y="-38100"/>
              <a:ext cx="2199916" cy="1960474"/>
            </a:xfrm>
            <a:prstGeom prst="rect">
              <a:avLst/>
            </a:prstGeom>
          </p:spPr>
          <p:txBody>
            <a:bodyPr anchor="ctr" rtlCol="false" tIns="50800" lIns="50800" bIns="50800" rIns="50800"/>
            <a:lstStyle/>
            <a:p>
              <a:pPr algn="ctr">
                <a:lnSpc>
                  <a:spcPts val="2791"/>
                </a:lnSpc>
              </a:pPr>
            </a:p>
          </p:txBody>
        </p:sp>
      </p:grpSp>
      <p:grpSp>
        <p:nvGrpSpPr>
          <p:cNvPr name="Group 13" id="13"/>
          <p:cNvGrpSpPr/>
          <p:nvPr/>
        </p:nvGrpSpPr>
        <p:grpSpPr>
          <a:xfrm rot="0">
            <a:off x="2843522" y="6328845"/>
            <a:ext cx="4723162" cy="1009074"/>
            <a:chOff x="0" y="0"/>
            <a:chExt cx="1243960" cy="265764"/>
          </a:xfrm>
        </p:grpSpPr>
        <p:sp>
          <p:nvSpPr>
            <p:cNvPr name="Freeform 14" id="14"/>
            <p:cNvSpPr/>
            <p:nvPr/>
          </p:nvSpPr>
          <p:spPr>
            <a:xfrm flipH="false" flipV="false" rot="0">
              <a:off x="0" y="0"/>
              <a:ext cx="1243960" cy="265764"/>
            </a:xfrm>
            <a:custGeom>
              <a:avLst/>
              <a:gdLst/>
              <a:ahLst/>
              <a:cxnLst/>
              <a:rect r="r" b="b" t="t" l="l"/>
              <a:pathLst>
                <a:path h="265764" w="1243960">
                  <a:moveTo>
                    <a:pt x="132882" y="0"/>
                  </a:moveTo>
                  <a:lnTo>
                    <a:pt x="1111078" y="0"/>
                  </a:lnTo>
                  <a:cubicBezTo>
                    <a:pt x="1146321" y="0"/>
                    <a:pt x="1180120" y="14000"/>
                    <a:pt x="1205040" y="38920"/>
                  </a:cubicBezTo>
                  <a:cubicBezTo>
                    <a:pt x="1229960" y="63841"/>
                    <a:pt x="1243960" y="97640"/>
                    <a:pt x="1243960" y="132882"/>
                  </a:cubicBezTo>
                  <a:lnTo>
                    <a:pt x="1243960" y="132882"/>
                  </a:lnTo>
                  <a:cubicBezTo>
                    <a:pt x="1243960" y="206271"/>
                    <a:pt x="1184467" y="265764"/>
                    <a:pt x="1111078" y="265764"/>
                  </a:cubicBezTo>
                  <a:lnTo>
                    <a:pt x="132882" y="265764"/>
                  </a:lnTo>
                  <a:cubicBezTo>
                    <a:pt x="97640" y="265764"/>
                    <a:pt x="63841" y="251764"/>
                    <a:pt x="38920" y="226844"/>
                  </a:cubicBezTo>
                  <a:cubicBezTo>
                    <a:pt x="14000" y="201924"/>
                    <a:pt x="0" y="168125"/>
                    <a:pt x="0" y="132882"/>
                  </a:cubicBezTo>
                  <a:lnTo>
                    <a:pt x="0" y="132882"/>
                  </a:lnTo>
                  <a:cubicBezTo>
                    <a:pt x="0" y="97640"/>
                    <a:pt x="14000" y="63841"/>
                    <a:pt x="38920" y="38920"/>
                  </a:cubicBezTo>
                  <a:cubicBezTo>
                    <a:pt x="63841" y="14000"/>
                    <a:pt x="97640" y="0"/>
                    <a:pt x="132882" y="0"/>
                  </a:cubicBezTo>
                  <a:close/>
                </a:path>
              </a:pathLst>
            </a:custGeom>
            <a:solidFill>
              <a:srgbClr val="212120"/>
            </a:solidFill>
          </p:spPr>
        </p:sp>
        <p:sp>
          <p:nvSpPr>
            <p:cNvPr name="TextBox 15" id="15"/>
            <p:cNvSpPr txBox="true"/>
            <p:nvPr/>
          </p:nvSpPr>
          <p:spPr>
            <a:xfrm>
              <a:off x="0" y="-47625"/>
              <a:ext cx="1243960" cy="313389"/>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Management System Data Pelanggan Laundry</a:t>
              </a:r>
            </a:p>
          </p:txBody>
        </p:sp>
      </p:grpSp>
      <p:grpSp>
        <p:nvGrpSpPr>
          <p:cNvPr name="Group 16" id="16"/>
          <p:cNvGrpSpPr/>
          <p:nvPr/>
        </p:nvGrpSpPr>
        <p:grpSpPr>
          <a:xfrm rot="-1432889">
            <a:off x="703828" y="1320524"/>
            <a:ext cx="1041704" cy="420137"/>
            <a:chOff x="0" y="0"/>
            <a:chExt cx="312471" cy="126025"/>
          </a:xfrm>
        </p:grpSpPr>
        <p:sp>
          <p:nvSpPr>
            <p:cNvPr name="Freeform 17" id="17"/>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18" id="18"/>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
        <p:nvSpPr>
          <p:cNvPr name="AutoShape 19" id="19"/>
          <p:cNvSpPr/>
          <p:nvPr/>
        </p:nvSpPr>
        <p:spPr>
          <a:xfrm>
            <a:off x="1028700" y="5978702"/>
            <a:ext cx="8352806" cy="0"/>
          </a:xfrm>
          <a:prstGeom prst="line">
            <a:avLst/>
          </a:prstGeom>
          <a:ln cap="flat" w="19050">
            <a:solidFill>
              <a:srgbClr val="000000"/>
            </a:solidFill>
            <a:prstDash val="solid"/>
            <a:headEnd type="none" len="sm" w="sm"/>
            <a:tailEnd type="none" len="sm" w="sm"/>
          </a:ln>
        </p:spPr>
      </p:sp>
      <p:sp>
        <p:nvSpPr>
          <p:cNvPr name="AutoShape 20" id="20"/>
          <p:cNvSpPr/>
          <p:nvPr/>
        </p:nvSpPr>
        <p:spPr>
          <a:xfrm>
            <a:off x="1028700" y="7688063"/>
            <a:ext cx="8352806" cy="0"/>
          </a:xfrm>
          <a:prstGeom prst="line">
            <a:avLst/>
          </a:prstGeom>
          <a:ln cap="flat" w="19050">
            <a:solidFill>
              <a:srgbClr val="000000"/>
            </a:solidFill>
            <a:prstDash val="solid"/>
            <a:headEnd type="none" len="sm" w="sm"/>
            <a:tailEnd type="none" len="sm" w="sm"/>
          </a:ln>
        </p:spPr>
      </p:sp>
      <p:sp>
        <p:nvSpPr>
          <p:cNvPr name="TextBox 21" id="21"/>
          <p:cNvSpPr txBox="true"/>
          <p:nvPr/>
        </p:nvSpPr>
        <p:spPr>
          <a:xfrm rot="0">
            <a:off x="1785984" y="2565992"/>
            <a:ext cx="7101331" cy="2717330"/>
          </a:xfrm>
          <a:prstGeom prst="rect">
            <a:avLst/>
          </a:prstGeom>
        </p:spPr>
        <p:txBody>
          <a:bodyPr anchor="t" rtlCol="false" tIns="0" lIns="0" bIns="0" rIns="0">
            <a:spAutoFit/>
          </a:bodyPr>
          <a:lstStyle/>
          <a:p>
            <a:pPr algn="ctr">
              <a:lnSpc>
                <a:spcPts val="6919"/>
              </a:lnSpc>
            </a:pPr>
            <a:r>
              <a:rPr lang="en-US" b="true" sz="7862" spc="-172">
                <a:solidFill>
                  <a:srgbClr val="212120"/>
                </a:solidFill>
                <a:latin typeface="Comic Sans Bold"/>
                <a:ea typeface="Comic Sans Bold"/>
                <a:cs typeface="Comic Sans Bold"/>
                <a:sym typeface="Comic Sans Bold"/>
              </a:rPr>
              <a:t>Management System Laundry </a:t>
            </a:r>
          </a:p>
        </p:txBody>
      </p:sp>
      <p:sp>
        <p:nvSpPr>
          <p:cNvPr name="TextBox 22" id="22"/>
          <p:cNvSpPr txBox="true"/>
          <p:nvPr/>
        </p:nvSpPr>
        <p:spPr>
          <a:xfrm rot="0">
            <a:off x="3866742" y="8055034"/>
            <a:ext cx="2676723" cy="298425"/>
          </a:xfrm>
          <a:prstGeom prst="rect">
            <a:avLst/>
          </a:prstGeom>
        </p:spPr>
        <p:txBody>
          <a:bodyPr anchor="t" rtlCol="false" tIns="0" lIns="0" bIns="0" rIns="0">
            <a:spAutoFit/>
          </a:bodyPr>
          <a:lstStyle/>
          <a:p>
            <a:pPr algn="ctr">
              <a:lnSpc>
                <a:spcPts val="2451"/>
              </a:lnSpc>
              <a:spcBef>
                <a:spcPct val="0"/>
              </a:spcBef>
            </a:pPr>
            <a:r>
              <a:rPr lang="en-US" b="true" sz="1750" spc="-85">
                <a:solidFill>
                  <a:srgbClr val="212120"/>
                </a:solidFill>
                <a:latin typeface="Inter Medium"/>
                <a:ea typeface="Inter Medium"/>
                <a:cs typeface="Inter Medium"/>
                <a:sym typeface="Inter Medium"/>
              </a:rPr>
              <a:t>DITA LAUNDRY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sp>
        <p:nvSpPr>
          <p:cNvPr name="Freeform 2" id="2"/>
          <p:cNvSpPr/>
          <p:nvPr/>
        </p:nvSpPr>
        <p:spPr>
          <a:xfrm flipH="false" flipV="false" rot="0">
            <a:off x="808115" y="2710252"/>
            <a:ext cx="8903842" cy="4418783"/>
          </a:xfrm>
          <a:custGeom>
            <a:avLst/>
            <a:gdLst/>
            <a:ahLst/>
            <a:cxnLst/>
            <a:rect r="r" b="b" t="t" l="l"/>
            <a:pathLst>
              <a:path h="4418783" w="8903842">
                <a:moveTo>
                  <a:pt x="0" y="0"/>
                </a:moveTo>
                <a:lnTo>
                  <a:pt x="8903843" y="0"/>
                </a:lnTo>
                <a:lnTo>
                  <a:pt x="8903843" y="4418784"/>
                </a:lnTo>
                <a:lnTo>
                  <a:pt x="0" y="4418784"/>
                </a:lnTo>
                <a:lnTo>
                  <a:pt x="0" y="0"/>
                </a:lnTo>
                <a:close/>
              </a:path>
            </a:pathLst>
          </a:custGeom>
          <a:blipFill>
            <a:blip r:embed="rId2"/>
            <a:stretch>
              <a:fillRect l="0" t="0" r="-66816" b="0"/>
            </a:stretch>
          </a:blipFill>
        </p:spPr>
      </p:sp>
      <p:sp>
        <p:nvSpPr>
          <p:cNvPr name="TextBox 3" id="3"/>
          <p:cNvSpPr txBox="true"/>
          <p:nvPr/>
        </p:nvSpPr>
        <p:spPr>
          <a:xfrm rot="0">
            <a:off x="10150057" y="2263454"/>
            <a:ext cx="7582086" cy="5721992"/>
          </a:xfrm>
          <a:prstGeom prst="rect">
            <a:avLst/>
          </a:prstGeom>
        </p:spPr>
        <p:txBody>
          <a:bodyPr anchor="t" rtlCol="false" tIns="0" lIns="0" bIns="0" rIns="0">
            <a:spAutoFit/>
          </a:bodyPr>
          <a:lstStyle/>
          <a:p>
            <a:pPr algn="ctr">
              <a:lnSpc>
                <a:spcPts val="3275"/>
              </a:lnSpc>
            </a:pPr>
            <a:r>
              <a:rPr lang="en-US" sz="2339">
                <a:solidFill>
                  <a:srgbClr val="1A1A1C"/>
                </a:solidFill>
                <a:latin typeface="Open Sans"/>
                <a:ea typeface="Open Sans"/>
                <a:cs typeface="Open Sans"/>
                <a:sym typeface="Open Sans"/>
              </a:rPr>
              <a:t>Tampilan pada gambar merupakan menu login dari aplikasi DITA Laundry Management System yang dibuat berbasis console menggunakan bahasa pemrograman Java. Menu login ini berfungsi sebagai langkah awal sebelum pengguna dapat mengakses fitur utama aplikasi. Pengguna diwajibkan memasukkan username dan password, kemudian sistem akan melakukan proses validasi terhadap data yang diinput. Apabila data yang dimasukkan sesuai, sistem akan menampilkan pesan “Login berhasil!” sebagai tanda bahwa pengguna telah berhasil masuk dan dapat melanjutkan ke menu utama untuk melakukan pengelolaan data pelanggan dan transaksi laundry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sp>
        <p:nvSpPr>
          <p:cNvPr name="Freeform 2" id="2"/>
          <p:cNvSpPr/>
          <p:nvPr/>
        </p:nvSpPr>
        <p:spPr>
          <a:xfrm flipH="false" flipV="false" rot="0">
            <a:off x="711085" y="2307457"/>
            <a:ext cx="8581791" cy="5080420"/>
          </a:xfrm>
          <a:custGeom>
            <a:avLst/>
            <a:gdLst/>
            <a:ahLst/>
            <a:cxnLst/>
            <a:rect r="r" b="b" t="t" l="l"/>
            <a:pathLst>
              <a:path h="5080420" w="8581791">
                <a:moveTo>
                  <a:pt x="0" y="0"/>
                </a:moveTo>
                <a:lnTo>
                  <a:pt x="8581792" y="0"/>
                </a:lnTo>
                <a:lnTo>
                  <a:pt x="8581792" y="5080420"/>
                </a:lnTo>
                <a:lnTo>
                  <a:pt x="0" y="5080420"/>
                </a:lnTo>
                <a:lnTo>
                  <a:pt x="0" y="0"/>
                </a:lnTo>
                <a:close/>
              </a:path>
            </a:pathLst>
          </a:custGeom>
          <a:blipFill>
            <a:blip r:embed="rId2"/>
            <a:stretch>
              <a:fillRect l="0" t="0" r="0" b="0"/>
            </a:stretch>
          </a:blipFill>
        </p:spPr>
      </p:sp>
      <p:sp>
        <p:nvSpPr>
          <p:cNvPr name="TextBox 3" id="3"/>
          <p:cNvSpPr txBox="true"/>
          <p:nvPr/>
        </p:nvSpPr>
        <p:spPr>
          <a:xfrm rot="0">
            <a:off x="9769357" y="1674787"/>
            <a:ext cx="8069180" cy="6298135"/>
          </a:xfrm>
          <a:prstGeom prst="rect">
            <a:avLst/>
          </a:prstGeom>
        </p:spPr>
        <p:txBody>
          <a:bodyPr anchor="t" rtlCol="false" tIns="0" lIns="0" bIns="0" rIns="0">
            <a:spAutoFit/>
          </a:bodyPr>
          <a:lstStyle/>
          <a:p>
            <a:pPr algn="ctr">
              <a:lnSpc>
                <a:spcPts val="3856"/>
              </a:lnSpc>
            </a:pPr>
            <a:r>
              <a:rPr lang="en-US" sz="2754">
                <a:solidFill>
                  <a:srgbClr val="000000"/>
                </a:solidFill>
                <a:latin typeface="Open Sans"/>
                <a:ea typeface="Open Sans"/>
                <a:cs typeface="Open Sans"/>
                <a:sym typeface="Open Sans"/>
              </a:rPr>
              <a:t>Setelah pengguna berhasil login, sistem menampilkan menu utama yang berfungsi sebagai pusat navigasi aplikasi, seperti transaksi laundry, daftar harga layanan, riwayat transaksi, dan keluar. Saat memilih transaksi laundry, pengguna diarahkan ke form input data pelanggan untuk mengisi nama dan nomor handphone sebagai identitas. Setelah itu, sistem menampilkan pilihan jenis layanan laundry yang terdiri dari laundry reguler, laundry express, dan laundry kiloan, dengan harga satuan serta metode perhitungan biaya yang berbeda untuk setiap layanan.</a:t>
            </a:r>
            <a:r>
              <a:rPr lang="en-US" sz="2754">
                <a:solidFill>
                  <a:srgbClr val="000000"/>
                </a:solidFill>
                <a:latin typeface="Open Sans"/>
                <a:ea typeface="Open Sans"/>
                <a:cs typeface="Open Sans"/>
                <a:sym typeface="Open Sans"/>
              </a:rPr>
              <a:t>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sp>
        <p:nvSpPr>
          <p:cNvPr name="Freeform 2" id="2"/>
          <p:cNvSpPr/>
          <p:nvPr/>
        </p:nvSpPr>
        <p:spPr>
          <a:xfrm flipH="false" flipV="false" rot="0">
            <a:off x="523542" y="1376749"/>
            <a:ext cx="8153080" cy="7533503"/>
          </a:xfrm>
          <a:custGeom>
            <a:avLst/>
            <a:gdLst/>
            <a:ahLst/>
            <a:cxnLst/>
            <a:rect r="r" b="b" t="t" l="l"/>
            <a:pathLst>
              <a:path h="7533503" w="8153080">
                <a:moveTo>
                  <a:pt x="0" y="0"/>
                </a:moveTo>
                <a:lnTo>
                  <a:pt x="8153080" y="0"/>
                </a:lnTo>
                <a:lnTo>
                  <a:pt x="8153080" y="7533502"/>
                </a:lnTo>
                <a:lnTo>
                  <a:pt x="0" y="7533502"/>
                </a:lnTo>
                <a:lnTo>
                  <a:pt x="0" y="0"/>
                </a:lnTo>
                <a:close/>
              </a:path>
            </a:pathLst>
          </a:custGeom>
          <a:blipFill>
            <a:blip r:embed="rId2"/>
            <a:stretch>
              <a:fillRect l="0" t="0" r="0" b="0"/>
            </a:stretch>
          </a:blipFill>
        </p:spPr>
      </p:sp>
      <p:sp>
        <p:nvSpPr>
          <p:cNvPr name="TextBox 3" id="3"/>
          <p:cNvSpPr txBox="true"/>
          <p:nvPr/>
        </p:nvSpPr>
        <p:spPr>
          <a:xfrm rot="0">
            <a:off x="8991762" y="1515170"/>
            <a:ext cx="8785363" cy="7209034"/>
          </a:xfrm>
          <a:prstGeom prst="rect">
            <a:avLst/>
          </a:prstGeom>
        </p:spPr>
        <p:txBody>
          <a:bodyPr anchor="t" rtlCol="false" tIns="0" lIns="0" bIns="0" rIns="0">
            <a:spAutoFit/>
          </a:bodyPr>
          <a:lstStyle/>
          <a:p>
            <a:pPr algn="ctr">
              <a:lnSpc>
                <a:spcPts val="3582"/>
              </a:lnSpc>
            </a:pPr>
            <a:r>
              <a:rPr lang="en-US" sz="2559">
                <a:solidFill>
                  <a:srgbClr val="000000"/>
                </a:solidFill>
                <a:latin typeface="Open Sans"/>
                <a:ea typeface="Open Sans"/>
                <a:cs typeface="Open Sans"/>
                <a:sym typeface="Open Sans"/>
              </a:rPr>
              <a:t>Pada tahap ini, sistem melakukan perhitungan biaya laundry secara otomatis berdasarkan jenis layanan yang dipilih. Pengguna diminta memasukkan jumlah pakaian atau berat laundry sesuai layanan. Sistem kemudian menghitung subtotal, menerapkan diskon secara otomatis apabila total transaksi memenuhi ketentuan, dan menampilkan total pembayaran akhir yang harus dibayar pelanggan.</a:t>
            </a:r>
          </a:p>
          <a:p>
            <a:pPr algn="ctr">
              <a:lnSpc>
                <a:spcPts val="3582"/>
              </a:lnSpc>
            </a:pPr>
            <a:r>
              <a:rPr lang="en-US" sz="2559">
                <a:solidFill>
                  <a:srgbClr val="000000"/>
                </a:solidFill>
                <a:latin typeface="Open Sans"/>
                <a:ea typeface="Open Sans"/>
                <a:cs typeface="Open Sans"/>
                <a:sym typeface="Open Sans"/>
              </a:rPr>
              <a:t>Selanjutnya, sistem menampilkan struk transaksi laundry sebagai tampilan akhir aplikasi. Struk ini memuat informasi lengkap seperti data pelanggan, jenis layanan, harga satuan, jumlah atau berat laundry, subtotal, diskon, serta total pembayaran. Selain ditampilkan di layar, struk transaksi juga disimpan ke dalam file teks sebagai arsip dan laporan transaksi.</a:t>
            </a:r>
          </a:p>
          <a:p>
            <a:pPr algn="ctr">
              <a:lnSpc>
                <a:spcPts val="358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sp>
        <p:nvSpPr>
          <p:cNvPr name="Freeform 2" id="2"/>
          <p:cNvSpPr/>
          <p:nvPr/>
        </p:nvSpPr>
        <p:spPr>
          <a:xfrm flipH="false" flipV="false" rot="0">
            <a:off x="1366351" y="637878"/>
            <a:ext cx="5912973" cy="9011243"/>
          </a:xfrm>
          <a:custGeom>
            <a:avLst/>
            <a:gdLst/>
            <a:ahLst/>
            <a:cxnLst/>
            <a:rect r="r" b="b" t="t" l="l"/>
            <a:pathLst>
              <a:path h="9011243" w="5912973">
                <a:moveTo>
                  <a:pt x="0" y="0"/>
                </a:moveTo>
                <a:lnTo>
                  <a:pt x="5912973" y="0"/>
                </a:lnTo>
                <a:lnTo>
                  <a:pt x="5912973" y="9011244"/>
                </a:lnTo>
                <a:lnTo>
                  <a:pt x="0" y="9011244"/>
                </a:lnTo>
                <a:lnTo>
                  <a:pt x="0" y="0"/>
                </a:lnTo>
                <a:close/>
              </a:path>
            </a:pathLst>
          </a:custGeom>
          <a:blipFill>
            <a:blip r:embed="rId2"/>
            <a:stretch>
              <a:fillRect l="0" t="0" r="-1598" b="0"/>
            </a:stretch>
          </a:blipFill>
        </p:spPr>
      </p:sp>
      <p:sp>
        <p:nvSpPr>
          <p:cNvPr name="TextBox 3" id="3"/>
          <p:cNvSpPr txBox="true"/>
          <p:nvPr/>
        </p:nvSpPr>
        <p:spPr>
          <a:xfrm rot="0">
            <a:off x="8080885" y="1405500"/>
            <a:ext cx="9178415" cy="7428374"/>
          </a:xfrm>
          <a:prstGeom prst="rect">
            <a:avLst/>
          </a:prstGeom>
        </p:spPr>
        <p:txBody>
          <a:bodyPr anchor="t" rtlCol="false" tIns="0" lIns="0" bIns="0" rIns="0">
            <a:spAutoFit/>
          </a:bodyPr>
          <a:lstStyle/>
          <a:p>
            <a:pPr algn="ctr">
              <a:lnSpc>
                <a:spcPts val="3940"/>
              </a:lnSpc>
            </a:pPr>
            <a:r>
              <a:rPr lang="en-US" sz="2814">
                <a:solidFill>
                  <a:srgbClr val="000000"/>
                </a:solidFill>
                <a:latin typeface="Open Sans"/>
                <a:ea typeface="Open Sans"/>
                <a:cs typeface="Open Sans"/>
                <a:sym typeface="Open Sans"/>
              </a:rPr>
              <a:t>Berdasarkan sketsa yang telah dibuat, dapat disimpulkan bahwa Smart Laundry Management System dirancang dengan alur penggunaan yang jelas dan terstruktur. Aplikasi dimulai dari proses login sebagai pengaman awal, dilanjutkan dengan menu utama sebagai pusat navigasi. Selanjutnya, pengguna melakukan input data pelanggan, memilih jenis layanan laundry, dan sistem secara otomatis menghitung biaya, diskon, serta total pembayaran. Proses diakhiri dengan penampilan struk transaksi yang berisi informasi lengkap dan disimpan sebagai arsip. Sketsa tersebut menunjukkan bahwa aplikasi ini memudahkan pengguna dalam melakukan transaksi laundry secara sistematis, efisien, dan mudah dipahami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940752">
            <a:off x="11977950" y="2023967"/>
            <a:ext cx="4730416" cy="4728526"/>
            <a:chOff x="0" y="0"/>
            <a:chExt cx="6307221" cy="6304701"/>
          </a:xfrm>
        </p:grpSpPr>
        <p:grpSp>
          <p:nvGrpSpPr>
            <p:cNvPr name="Group 3" id="3"/>
            <p:cNvGrpSpPr/>
            <p:nvPr/>
          </p:nvGrpSpPr>
          <p:grpSpPr>
            <a:xfrm rot="0">
              <a:off x="0" y="0"/>
              <a:ext cx="6307221" cy="6304701"/>
              <a:chOff x="0" y="0"/>
              <a:chExt cx="1998256" cy="1997458"/>
            </a:xfrm>
          </p:grpSpPr>
          <p:sp>
            <p:nvSpPr>
              <p:cNvPr name="Freeform 4" id="4"/>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5" id="5"/>
              <p:cNvSpPr txBox="true"/>
              <p:nvPr/>
            </p:nvSpPr>
            <p:spPr>
              <a:xfrm>
                <a:off x="0" y="-38100"/>
                <a:ext cx="1998256" cy="2035558"/>
              </a:xfrm>
              <a:prstGeom prst="rect">
                <a:avLst/>
              </a:prstGeom>
            </p:spPr>
            <p:txBody>
              <a:bodyPr anchor="ctr" rtlCol="false" tIns="48400" lIns="48400" bIns="48400" rIns="48400"/>
              <a:lstStyle/>
              <a:p>
                <a:pPr algn="ctr">
                  <a:lnSpc>
                    <a:spcPts val="2659"/>
                  </a:lnSpc>
                  <a:spcBef>
                    <a:spcPct val="0"/>
                  </a:spcBef>
                </a:pPr>
              </a:p>
            </p:txBody>
          </p:sp>
        </p:grpSp>
        <p:sp>
          <p:nvSpPr>
            <p:cNvPr name="Freeform 6" id="6"/>
            <p:cNvSpPr/>
            <p:nvPr/>
          </p:nvSpPr>
          <p:spPr>
            <a:xfrm flipH="false" flipV="false" rot="0">
              <a:off x="0" y="0"/>
              <a:ext cx="6304701" cy="6304701"/>
            </a:xfrm>
            <a:custGeom>
              <a:avLst/>
              <a:gdLst/>
              <a:ahLst/>
              <a:cxnLst/>
              <a:rect r="r" b="b" t="t" l="l"/>
              <a:pathLst>
                <a:path h="6304701" w="6304701">
                  <a:moveTo>
                    <a:pt x="0" y="0"/>
                  </a:moveTo>
                  <a:lnTo>
                    <a:pt x="6304701" y="0"/>
                  </a:lnTo>
                  <a:lnTo>
                    <a:pt x="6304701" y="6304701"/>
                  </a:lnTo>
                  <a:lnTo>
                    <a:pt x="0" y="630470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1103771">
            <a:off x="13290383" y="2127073"/>
            <a:ext cx="1892808" cy="4114800"/>
          </a:xfrm>
          <a:custGeom>
            <a:avLst/>
            <a:gdLst/>
            <a:ahLst/>
            <a:cxnLst/>
            <a:rect r="r" b="b" t="t" l="l"/>
            <a:pathLst>
              <a:path h="4114800" w="1892808">
                <a:moveTo>
                  <a:pt x="0" y="0"/>
                </a:moveTo>
                <a:lnTo>
                  <a:pt x="1892808" y="0"/>
                </a:lnTo>
                <a:lnTo>
                  <a:pt x="18928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352370">
            <a:off x="9993789" y="3813629"/>
            <a:ext cx="4730416" cy="4728526"/>
            <a:chOff x="0" y="0"/>
            <a:chExt cx="6307221" cy="6304701"/>
          </a:xfrm>
        </p:grpSpPr>
        <p:grpSp>
          <p:nvGrpSpPr>
            <p:cNvPr name="Group 9" id="9"/>
            <p:cNvGrpSpPr/>
            <p:nvPr/>
          </p:nvGrpSpPr>
          <p:grpSpPr>
            <a:xfrm rot="0">
              <a:off x="0" y="0"/>
              <a:ext cx="6307221" cy="6304701"/>
              <a:chOff x="0" y="0"/>
              <a:chExt cx="1998256" cy="1997458"/>
            </a:xfrm>
          </p:grpSpPr>
          <p:sp>
            <p:nvSpPr>
              <p:cNvPr name="Freeform 10" id="10"/>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11" id="11"/>
              <p:cNvSpPr txBox="true"/>
              <p:nvPr/>
            </p:nvSpPr>
            <p:spPr>
              <a:xfrm>
                <a:off x="0" y="-38100"/>
                <a:ext cx="1998256" cy="2035558"/>
              </a:xfrm>
              <a:prstGeom prst="rect">
                <a:avLst/>
              </a:prstGeom>
            </p:spPr>
            <p:txBody>
              <a:bodyPr anchor="ctr" rtlCol="false" tIns="48400" lIns="48400" bIns="48400" rIns="48400"/>
              <a:lstStyle/>
              <a:p>
                <a:pPr algn="ctr">
                  <a:lnSpc>
                    <a:spcPts val="2659"/>
                  </a:lnSpc>
                  <a:spcBef>
                    <a:spcPct val="0"/>
                  </a:spcBef>
                </a:pPr>
              </a:p>
            </p:txBody>
          </p:sp>
        </p:grpSp>
        <p:sp>
          <p:nvSpPr>
            <p:cNvPr name="Freeform 12" id="12"/>
            <p:cNvSpPr/>
            <p:nvPr/>
          </p:nvSpPr>
          <p:spPr>
            <a:xfrm flipH="false" flipV="false" rot="0">
              <a:off x="0" y="0"/>
              <a:ext cx="6304701" cy="6304701"/>
            </a:xfrm>
            <a:custGeom>
              <a:avLst/>
              <a:gdLst/>
              <a:ahLst/>
              <a:cxnLst/>
              <a:rect r="r" b="b" t="t" l="l"/>
              <a:pathLst>
                <a:path h="6304701" w="6304701">
                  <a:moveTo>
                    <a:pt x="0" y="0"/>
                  </a:moveTo>
                  <a:lnTo>
                    <a:pt x="6304701" y="0"/>
                  </a:lnTo>
                  <a:lnTo>
                    <a:pt x="6304701" y="6304701"/>
                  </a:lnTo>
                  <a:lnTo>
                    <a:pt x="0" y="630470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1432889">
            <a:off x="12283351" y="1391135"/>
            <a:ext cx="1041704" cy="420137"/>
            <a:chOff x="0" y="0"/>
            <a:chExt cx="312471" cy="126025"/>
          </a:xfrm>
        </p:grpSpPr>
        <p:sp>
          <p:nvSpPr>
            <p:cNvPr name="Freeform 14" id="14"/>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15" id="15"/>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16" id="16"/>
          <p:cNvGrpSpPr/>
          <p:nvPr/>
        </p:nvGrpSpPr>
        <p:grpSpPr>
          <a:xfrm rot="83265">
            <a:off x="1028700" y="1472742"/>
            <a:ext cx="8352806" cy="7299015"/>
            <a:chOff x="0" y="0"/>
            <a:chExt cx="2199916" cy="1922374"/>
          </a:xfrm>
        </p:grpSpPr>
        <p:sp>
          <p:nvSpPr>
            <p:cNvPr name="Freeform 17" id="17"/>
            <p:cNvSpPr/>
            <p:nvPr/>
          </p:nvSpPr>
          <p:spPr>
            <a:xfrm flipH="false" flipV="false" rot="0">
              <a:off x="0" y="0"/>
              <a:ext cx="2199916" cy="1922374"/>
            </a:xfrm>
            <a:custGeom>
              <a:avLst/>
              <a:gdLst/>
              <a:ahLst/>
              <a:cxnLst/>
              <a:rect r="r" b="b" t="t" l="l"/>
              <a:pathLst>
                <a:path h="1922374" w="2199916">
                  <a:moveTo>
                    <a:pt x="0" y="0"/>
                  </a:moveTo>
                  <a:lnTo>
                    <a:pt x="2199916" y="0"/>
                  </a:lnTo>
                  <a:lnTo>
                    <a:pt x="2199916" y="1922374"/>
                  </a:lnTo>
                  <a:lnTo>
                    <a:pt x="0" y="1922374"/>
                  </a:lnTo>
                  <a:close/>
                </a:path>
              </a:pathLst>
            </a:custGeom>
            <a:solidFill>
              <a:srgbClr val="FFFFFF"/>
            </a:solidFill>
            <a:ln w="19050" cap="sq">
              <a:solidFill>
                <a:srgbClr val="000000"/>
              </a:solidFill>
              <a:prstDash val="solid"/>
              <a:miter/>
            </a:ln>
          </p:spPr>
        </p:sp>
        <p:sp>
          <p:nvSpPr>
            <p:cNvPr name="TextBox 18" id="18"/>
            <p:cNvSpPr txBox="true"/>
            <p:nvPr/>
          </p:nvSpPr>
          <p:spPr>
            <a:xfrm>
              <a:off x="0" y="-38100"/>
              <a:ext cx="2199916" cy="1960474"/>
            </a:xfrm>
            <a:prstGeom prst="rect">
              <a:avLst/>
            </a:prstGeom>
          </p:spPr>
          <p:txBody>
            <a:bodyPr anchor="ctr" rtlCol="false" tIns="50800" lIns="50800" bIns="50800" rIns="50800"/>
            <a:lstStyle/>
            <a:p>
              <a:pPr algn="ctr">
                <a:lnSpc>
                  <a:spcPts val="2791"/>
                </a:lnSpc>
              </a:pPr>
            </a:p>
          </p:txBody>
        </p:sp>
      </p:grpSp>
      <p:grpSp>
        <p:nvGrpSpPr>
          <p:cNvPr name="Group 19" id="19"/>
          <p:cNvGrpSpPr/>
          <p:nvPr/>
        </p:nvGrpSpPr>
        <p:grpSpPr>
          <a:xfrm rot="0">
            <a:off x="1649693" y="4632397"/>
            <a:ext cx="4158273" cy="637648"/>
            <a:chOff x="0" y="0"/>
            <a:chExt cx="1095183" cy="167940"/>
          </a:xfrm>
        </p:grpSpPr>
        <p:sp>
          <p:nvSpPr>
            <p:cNvPr name="Freeform 20" id="20"/>
            <p:cNvSpPr/>
            <p:nvPr/>
          </p:nvSpPr>
          <p:spPr>
            <a:xfrm flipH="false" flipV="false" rot="0">
              <a:off x="0" y="0"/>
              <a:ext cx="1095183" cy="167940"/>
            </a:xfrm>
            <a:custGeom>
              <a:avLst/>
              <a:gdLst/>
              <a:ahLst/>
              <a:cxnLst/>
              <a:rect r="r" b="b" t="t" l="l"/>
              <a:pathLst>
                <a:path h="167940" w="1095183">
                  <a:moveTo>
                    <a:pt x="83970" y="0"/>
                  </a:moveTo>
                  <a:lnTo>
                    <a:pt x="1011213" y="0"/>
                  </a:lnTo>
                  <a:cubicBezTo>
                    <a:pt x="1057588" y="0"/>
                    <a:pt x="1095183" y="37595"/>
                    <a:pt x="1095183" y="83970"/>
                  </a:cubicBezTo>
                  <a:lnTo>
                    <a:pt x="1095183" y="83970"/>
                  </a:lnTo>
                  <a:cubicBezTo>
                    <a:pt x="1095183" y="106240"/>
                    <a:pt x="1086336" y="127599"/>
                    <a:pt x="1070589" y="143346"/>
                  </a:cubicBezTo>
                  <a:cubicBezTo>
                    <a:pt x="1054841" y="159093"/>
                    <a:pt x="1033483" y="167940"/>
                    <a:pt x="1011213"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21" id="21"/>
            <p:cNvSpPr txBox="true"/>
            <p:nvPr/>
          </p:nvSpPr>
          <p:spPr>
            <a:xfrm>
              <a:off x="0" y="-47625"/>
              <a:ext cx="1095183" cy="215565"/>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grpSp>
        <p:nvGrpSpPr>
          <p:cNvPr name="Group 22" id="22"/>
          <p:cNvGrpSpPr/>
          <p:nvPr/>
        </p:nvGrpSpPr>
        <p:grpSpPr>
          <a:xfrm rot="1867633">
            <a:off x="9797890" y="8462300"/>
            <a:ext cx="1041704" cy="420137"/>
            <a:chOff x="0" y="0"/>
            <a:chExt cx="312471" cy="126025"/>
          </a:xfrm>
        </p:grpSpPr>
        <p:sp>
          <p:nvSpPr>
            <p:cNvPr name="Freeform 23" id="23"/>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24" id="24"/>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
        <p:nvSpPr>
          <p:cNvPr name="AutoShape 25" id="25"/>
          <p:cNvSpPr/>
          <p:nvPr/>
        </p:nvSpPr>
        <p:spPr>
          <a:xfrm>
            <a:off x="791194" y="4174948"/>
            <a:ext cx="8677474" cy="9525"/>
          </a:xfrm>
          <a:prstGeom prst="line">
            <a:avLst/>
          </a:prstGeom>
          <a:ln cap="flat" w="19050">
            <a:solidFill>
              <a:srgbClr val="000000"/>
            </a:solidFill>
            <a:prstDash val="solid"/>
            <a:headEnd type="none" len="sm" w="sm"/>
            <a:tailEnd type="none" len="sm" w="sm"/>
          </a:ln>
        </p:spPr>
      </p:sp>
      <p:sp>
        <p:nvSpPr>
          <p:cNvPr name="Freeform 26" id="26"/>
          <p:cNvSpPr/>
          <p:nvPr/>
        </p:nvSpPr>
        <p:spPr>
          <a:xfrm flipH="false" flipV="false" rot="-742220">
            <a:off x="10937170" y="4678621"/>
            <a:ext cx="2611457" cy="2998542"/>
          </a:xfrm>
          <a:custGeom>
            <a:avLst/>
            <a:gdLst/>
            <a:ahLst/>
            <a:cxnLst/>
            <a:rect r="r" b="b" t="t" l="l"/>
            <a:pathLst>
              <a:path h="2998542" w="2611457">
                <a:moveTo>
                  <a:pt x="0" y="0"/>
                </a:moveTo>
                <a:lnTo>
                  <a:pt x="2611457" y="0"/>
                </a:lnTo>
                <a:lnTo>
                  <a:pt x="2611457" y="2998542"/>
                </a:lnTo>
                <a:lnTo>
                  <a:pt x="0" y="2998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649693" y="2612682"/>
            <a:ext cx="6145919" cy="971345"/>
          </a:xfrm>
          <a:prstGeom prst="rect">
            <a:avLst/>
          </a:prstGeom>
        </p:spPr>
        <p:txBody>
          <a:bodyPr anchor="t" rtlCol="false" tIns="0" lIns="0" bIns="0" rIns="0">
            <a:spAutoFit/>
          </a:bodyPr>
          <a:lstStyle/>
          <a:p>
            <a:pPr algn="l">
              <a:lnSpc>
                <a:spcPts val="7068"/>
              </a:lnSpc>
            </a:pPr>
            <a:r>
              <a:rPr lang="en-US" sz="8032" spc="-176" b="true">
                <a:solidFill>
                  <a:srgbClr val="212120"/>
                </a:solidFill>
                <a:latin typeface="Comic Sans Bold"/>
                <a:ea typeface="Comic Sans Bold"/>
                <a:cs typeface="Comic Sans Bold"/>
                <a:sym typeface="Comic Sans Bold"/>
              </a:rPr>
              <a:t>Kesimpulan</a:t>
            </a:r>
          </a:p>
        </p:txBody>
      </p:sp>
      <p:sp>
        <p:nvSpPr>
          <p:cNvPr name="TextBox 28" id="28"/>
          <p:cNvSpPr txBox="true"/>
          <p:nvPr/>
        </p:nvSpPr>
        <p:spPr>
          <a:xfrm rot="0">
            <a:off x="1395300" y="5662349"/>
            <a:ext cx="7548362" cy="2774942"/>
          </a:xfrm>
          <a:prstGeom prst="rect">
            <a:avLst/>
          </a:prstGeom>
        </p:spPr>
        <p:txBody>
          <a:bodyPr anchor="t" rtlCol="false" tIns="0" lIns="0" bIns="0" rIns="0">
            <a:spAutoFit/>
          </a:bodyPr>
          <a:lstStyle/>
          <a:p>
            <a:pPr algn="just">
              <a:lnSpc>
                <a:spcPts val="3227"/>
              </a:lnSpc>
            </a:pPr>
            <a:r>
              <a:rPr lang="en-US" b="true" sz="2305" spc="-112">
                <a:solidFill>
                  <a:srgbClr val="212120"/>
                </a:solidFill>
                <a:latin typeface="Inter Medium"/>
                <a:ea typeface="Inter Medium"/>
                <a:cs typeface="Inter Medium"/>
                <a:sym typeface="Inter Medium"/>
              </a:rPr>
              <a:t>Dita  Laundry Management System berhasil dirancang menggunakan Java.</a:t>
            </a:r>
          </a:p>
          <a:p>
            <a:pPr algn="just">
              <a:lnSpc>
                <a:spcPts val="3227"/>
              </a:lnSpc>
            </a:pPr>
            <a:r>
              <a:rPr lang="en-US" b="true" sz="2305" spc="-112">
                <a:solidFill>
                  <a:srgbClr val="212120"/>
                </a:solidFill>
                <a:latin typeface="Inter Medium"/>
                <a:ea typeface="Inter Medium"/>
                <a:cs typeface="Inter Medium"/>
                <a:sym typeface="Inter Medium"/>
              </a:rPr>
              <a:t> Konsep Object Oriented Programming diterapkan secara jelas dan terstruktur.</a:t>
            </a:r>
          </a:p>
          <a:p>
            <a:pPr algn="just">
              <a:lnSpc>
                <a:spcPts val="3227"/>
              </a:lnSpc>
            </a:pPr>
            <a:r>
              <a:rPr lang="en-US" b="true" sz="2305" spc="-112">
                <a:solidFill>
                  <a:srgbClr val="212120"/>
                </a:solidFill>
                <a:latin typeface="Inter Medium"/>
                <a:ea typeface="Inter Medium"/>
                <a:cs typeface="Inter Medium"/>
                <a:sym typeface="Inter Medium"/>
              </a:rPr>
              <a:t> Aplikasi ini dapat digunakan sebagai simulasi sistem laundry sederhana.</a:t>
            </a:r>
          </a:p>
          <a:p>
            <a:pPr algn="just">
              <a:lnSpc>
                <a:spcPts val="322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0">
            <a:off x="1065622" y="1431001"/>
            <a:ext cx="7434702" cy="7431838"/>
            <a:chOff x="0" y="0"/>
            <a:chExt cx="9912937" cy="9909117"/>
          </a:xfrm>
        </p:grpSpPr>
        <p:grpSp>
          <p:nvGrpSpPr>
            <p:cNvPr name="Group 3" id="3"/>
            <p:cNvGrpSpPr/>
            <p:nvPr/>
          </p:nvGrpSpPr>
          <p:grpSpPr>
            <a:xfrm rot="-62229">
              <a:off x="87303" y="87338"/>
              <a:ext cx="9738331" cy="9734441"/>
              <a:chOff x="0" y="0"/>
              <a:chExt cx="1998256" cy="1997458"/>
            </a:xfrm>
          </p:grpSpPr>
          <p:sp>
            <p:nvSpPr>
              <p:cNvPr name="Freeform 4" id="4"/>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5" id="5"/>
              <p:cNvSpPr txBox="true"/>
              <p:nvPr/>
            </p:nvSpPr>
            <p:spPr>
              <a:xfrm>
                <a:off x="0" y="-38100"/>
                <a:ext cx="1998256" cy="2035558"/>
              </a:xfrm>
              <a:prstGeom prst="rect">
                <a:avLst/>
              </a:prstGeom>
            </p:spPr>
            <p:txBody>
              <a:bodyPr anchor="ctr" rtlCol="false" tIns="48903" lIns="48903" bIns="48903" rIns="48903"/>
              <a:lstStyle/>
              <a:p>
                <a:pPr algn="ctr">
                  <a:lnSpc>
                    <a:spcPts val="2659"/>
                  </a:lnSpc>
                  <a:spcBef>
                    <a:spcPct val="0"/>
                  </a:spcBef>
                </a:pPr>
              </a:p>
            </p:txBody>
          </p:sp>
        </p:grpSp>
        <p:sp>
          <p:nvSpPr>
            <p:cNvPr name="Freeform 6" id="6"/>
            <p:cNvSpPr/>
            <p:nvPr/>
          </p:nvSpPr>
          <p:spPr>
            <a:xfrm flipH="false" flipV="false" rot="-62229">
              <a:off x="87303" y="87374"/>
              <a:ext cx="9734441" cy="9734441"/>
            </a:xfrm>
            <a:custGeom>
              <a:avLst/>
              <a:gdLst/>
              <a:ahLst/>
              <a:cxnLst/>
              <a:rect r="r" b="b" t="t" l="l"/>
              <a:pathLst>
                <a:path h="9734441" w="9734441">
                  <a:moveTo>
                    <a:pt x="0" y="0"/>
                  </a:moveTo>
                  <a:lnTo>
                    <a:pt x="9734441" y="0"/>
                  </a:lnTo>
                  <a:lnTo>
                    <a:pt x="9734441" y="9734440"/>
                  </a:lnTo>
                  <a:lnTo>
                    <a:pt x="0" y="9734440"/>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131916">
            <a:off x="8701505" y="1394063"/>
            <a:ext cx="8557795" cy="7498874"/>
            <a:chOff x="0" y="0"/>
            <a:chExt cx="11410394" cy="9998498"/>
          </a:xfrm>
        </p:grpSpPr>
        <p:grpSp>
          <p:nvGrpSpPr>
            <p:cNvPr name="Group 8" id="8"/>
            <p:cNvGrpSpPr/>
            <p:nvPr/>
          </p:nvGrpSpPr>
          <p:grpSpPr>
            <a:xfrm rot="-68798">
              <a:off x="96692" y="111255"/>
              <a:ext cx="11217010" cy="9775989"/>
              <a:chOff x="0" y="0"/>
              <a:chExt cx="2215706" cy="1931059"/>
            </a:xfrm>
          </p:grpSpPr>
          <p:sp>
            <p:nvSpPr>
              <p:cNvPr name="Freeform 9" id="9"/>
              <p:cNvSpPr/>
              <p:nvPr/>
            </p:nvSpPr>
            <p:spPr>
              <a:xfrm flipH="false" flipV="false" rot="0">
                <a:off x="0" y="0"/>
                <a:ext cx="2215706" cy="1931059"/>
              </a:xfrm>
              <a:custGeom>
                <a:avLst/>
                <a:gdLst/>
                <a:ahLst/>
                <a:cxnLst/>
                <a:rect r="r" b="b" t="t" l="l"/>
                <a:pathLst>
                  <a:path h="1931059" w="2215706">
                    <a:moveTo>
                      <a:pt x="0" y="0"/>
                    </a:moveTo>
                    <a:lnTo>
                      <a:pt x="2215706" y="0"/>
                    </a:lnTo>
                    <a:lnTo>
                      <a:pt x="2215706" y="1931059"/>
                    </a:lnTo>
                    <a:lnTo>
                      <a:pt x="0" y="1931059"/>
                    </a:lnTo>
                    <a:close/>
                  </a:path>
                </a:pathLst>
              </a:custGeom>
              <a:solidFill>
                <a:srgbClr val="FFFFFF"/>
              </a:solidFill>
              <a:ln w="19050" cap="sq">
                <a:solidFill>
                  <a:srgbClr val="000000"/>
                </a:solidFill>
                <a:prstDash val="solid"/>
                <a:miter/>
              </a:ln>
            </p:spPr>
          </p:sp>
          <p:sp>
            <p:nvSpPr>
              <p:cNvPr name="TextBox 10" id="10"/>
              <p:cNvSpPr txBox="true"/>
              <p:nvPr/>
            </p:nvSpPr>
            <p:spPr>
              <a:xfrm>
                <a:off x="0" y="-38100"/>
                <a:ext cx="2215706" cy="1969159"/>
              </a:xfrm>
              <a:prstGeom prst="rect">
                <a:avLst/>
              </a:prstGeom>
            </p:spPr>
            <p:txBody>
              <a:bodyPr anchor="ctr" rtlCol="false" tIns="50800" lIns="50800" bIns="50800" rIns="50800"/>
              <a:lstStyle/>
              <a:p>
                <a:pPr algn="ctr">
                  <a:lnSpc>
                    <a:spcPts val="2791"/>
                  </a:lnSpc>
                </a:pPr>
              </a:p>
            </p:txBody>
          </p:sp>
        </p:grpSp>
        <p:grpSp>
          <p:nvGrpSpPr>
            <p:cNvPr name="Group 11" id="11"/>
            <p:cNvGrpSpPr/>
            <p:nvPr/>
          </p:nvGrpSpPr>
          <p:grpSpPr>
            <a:xfrm rot="0">
              <a:off x="797977" y="4128139"/>
              <a:ext cx="7405398" cy="850198"/>
              <a:chOff x="0" y="0"/>
              <a:chExt cx="1462795" cy="167940"/>
            </a:xfrm>
          </p:grpSpPr>
          <p:sp>
            <p:nvSpPr>
              <p:cNvPr name="Freeform 12" id="12"/>
              <p:cNvSpPr/>
              <p:nvPr/>
            </p:nvSpPr>
            <p:spPr>
              <a:xfrm flipH="false" flipV="false" rot="0">
                <a:off x="0" y="0"/>
                <a:ext cx="1462795" cy="167940"/>
              </a:xfrm>
              <a:custGeom>
                <a:avLst/>
                <a:gdLst/>
                <a:ahLst/>
                <a:cxnLst/>
                <a:rect r="r" b="b" t="t" l="l"/>
                <a:pathLst>
                  <a:path h="167940" w="1462795">
                    <a:moveTo>
                      <a:pt x="83970" y="0"/>
                    </a:moveTo>
                    <a:lnTo>
                      <a:pt x="1378825" y="0"/>
                    </a:lnTo>
                    <a:cubicBezTo>
                      <a:pt x="1425200" y="0"/>
                      <a:pt x="1462795" y="37595"/>
                      <a:pt x="1462795" y="83970"/>
                    </a:cubicBezTo>
                    <a:lnTo>
                      <a:pt x="1462795" y="83970"/>
                    </a:lnTo>
                    <a:cubicBezTo>
                      <a:pt x="1462795" y="106240"/>
                      <a:pt x="1453948" y="127599"/>
                      <a:pt x="1438200" y="143346"/>
                    </a:cubicBezTo>
                    <a:cubicBezTo>
                      <a:pt x="1422453" y="159093"/>
                      <a:pt x="1401095" y="167940"/>
                      <a:pt x="1378825"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13" id="13"/>
              <p:cNvSpPr txBox="true"/>
              <p:nvPr/>
            </p:nvSpPr>
            <p:spPr>
              <a:xfrm>
                <a:off x="0" y="-47625"/>
                <a:ext cx="1462795" cy="215565"/>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sp>
          <p:nvSpPr>
            <p:cNvPr name="TextBox 14" id="14"/>
            <p:cNvSpPr txBox="true"/>
            <p:nvPr/>
          </p:nvSpPr>
          <p:spPr>
            <a:xfrm rot="0">
              <a:off x="1077400" y="841330"/>
              <a:ext cx="8733865" cy="2342030"/>
            </a:xfrm>
            <a:prstGeom prst="rect">
              <a:avLst/>
            </a:prstGeom>
          </p:spPr>
          <p:txBody>
            <a:bodyPr anchor="t" rtlCol="false" tIns="0" lIns="0" bIns="0" rIns="0">
              <a:spAutoFit/>
            </a:bodyPr>
            <a:lstStyle/>
            <a:p>
              <a:pPr algn="l">
                <a:lnSpc>
                  <a:spcPts val="6412"/>
                </a:lnSpc>
              </a:pPr>
              <a:r>
                <a:rPr lang="en-US" sz="7287" spc="-160" b="true">
                  <a:solidFill>
                    <a:srgbClr val="212120"/>
                  </a:solidFill>
                  <a:latin typeface="Comic Sans Bold"/>
                  <a:ea typeface="Comic Sans Bold"/>
                  <a:cs typeface="Comic Sans Bold"/>
                  <a:sym typeface="Comic Sans Bold"/>
                </a:rPr>
                <a:t>Saran Pengembangan</a:t>
              </a:r>
            </a:p>
          </p:txBody>
        </p:sp>
        <p:sp>
          <p:nvSpPr>
            <p:cNvPr name="TextBox 15" id="15"/>
            <p:cNvSpPr txBox="true"/>
            <p:nvPr/>
          </p:nvSpPr>
          <p:spPr>
            <a:xfrm rot="0">
              <a:off x="637016" y="5505386"/>
              <a:ext cx="10136362" cy="3264632"/>
            </a:xfrm>
            <a:prstGeom prst="rect">
              <a:avLst/>
            </a:prstGeom>
          </p:spPr>
          <p:txBody>
            <a:bodyPr anchor="t" rtlCol="false" tIns="0" lIns="0" bIns="0" rIns="0">
              <a:spAutoFit/>
            </a:bodyPr>
            <a:lstStyle/>
            <a:p>
              <a:pPr algn="just">
                <a:lnSpc>
                  <a:spcPts val="3333"/>
                </a:lnSpc>
                <a:spcBef>
                  <a:spcPct val="0"/>
                </a:spcBef>
              </a:pPr>
              <a:r>
                <a:rPr lang="en-US" b="true" sz="2380" spc="-116">
                  <a:solidFill>
                    <a:srgbClr val="000000"/>
                  </a:solidFill>
                  <a:latin typeface="Inter Medium"/>
                  <a:ea typeface="Inter Medium"/>
                  <a:cs typeface="Inter Medium"/>
                  <a:sym typeface="Inter Medium"/>
                </a:rPr>
                <a:t>Aplikasi Smart Laundry Management System masih memiliki banyak peluang untuk dikembangkan agar menjadi lebih optimal dan mendekati sistem laundry yang digunakan secara nyata. Oleh karena itu, beberapa saran yang dapat diberikan untuk pengembangan selanjutnya adalah sebagai berikut.</a:t>
              </a:r>
            </a:p>
          </p:txBody>
        </p:sp>
        <p:sp>
          <p:nvSpPr>
            <p:cNvPr name="AutoShape 16" id="16"/>
            <p:cNvSpPr/>
            <p:nvPr/>
          </p:nvSpPr>
          <p:spPr>
            <a:xfrm>
              <a:off x="96692" y="3527638"/>
              <a:ext cx="11217010" cy="0"/>
            </a:xfrm>
            <a:prstGeom prst="line">
              <a:avLst/>
            </a:prstGeom>
            <a:ln cap="flat" w="25400">
              <a:solidFill>
                <a:srgbClr val="000000"/>
              </a:solidFill>
              <a:prstDash val="solid"/>
              <a:headEnd type="none" len="sm" w="sm"/>
              <a:tailEnd type="none" len="sm" w="sm"/>
            </a:ln>
          </p:spPr>
        </p:sp>
      </p:grpSp>
      <p:sp>
        <p:nvSpPr>
          <p:cNvPr name="Freeform 17" id="17"/>
          <p:cNvSpPr/>
          <p:nvPr/>
        </p:nvSpPr>
        <p:spPr>
          <a:xfrm flipH="false" flipV="false" rot="408906">
            <a:off x="2706233" y="2163331"/>
            <a:ext cx="4150563" cy="5960338"/>
          </a:xfrm>
          <a:custGeom>
            <a:avLst/>
            <a:gdLst/>
            <a:ahLst/>
            <a:cxnLst/>
            <a:rect r="r" b="b" t="t" l="l"/>
            <a:pathLst>
              <a:path h="5960338" w="4150563">
                <a:moveTo>
                  <a:pt x="0" y="0"/>
                </a:moveTo>
                <a:lnTo>
                  <a:pt x="4150563" y="0"/>
                </a:lnTo>
                <a:lnTo>
                  <a:pt x="4150563" y="5960338"/>
                </a:lnTo>
                <a:lnTo>
                  <a:pt x="0" y="5960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1432889">
            <a:off x="703349" y="1325106"/>
            <a:ext cx="1041704" cy="420137"/>
            <a:chOff x="0" y="0"/>
            <a:chExt cx="312471" cy="126025"/>
          </a:xfrm>
        </p:grpSpPr>
        <p:sp>
          <p:nvSpPr>
            <p:cNvPr name="Freeform 19" id="19"/>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20" id="20"/>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21" id="21"/>
          <p:cNvGrpSpPr/>
          <p:nvPr/>
        </p:nvGrpSpPr>
        <p:grpSpPr>
          <a:xfrm rot="-1432889">
            <a:off x="16552949" y="8645283"/>
            <a:ext cx="1041704" cy="420137"/>
            <a:chOff x="0" y="0"/>
            <a:chExt cx="312471" cy="126025"/>
          </a:xfrm>
        </p:grpSpPr>
        <p:sp>
          <p:nvSpPr>
            <p:cNvPr name="Freeform 22" id="22"/>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23" id="23"/>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0">
            <a:off x="9602058" y="1530592"/>
            <a:ext cx="7228703" cy="7225815"/>
            <a:chOff x="0" y="0"/>
            <a:chExt cx="1998256" cy="1997458"/>
          </a:xfrm>
        </p:grpSpPr>
        <p:sp>
          <p:nvSpPr>
            <p:cNvPr name="Freeform 3" id="3"/>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4" id="4"/>
            <p:cNvSpPr txBox="true"/>
            <p:nvPr/>
          </p:nvSpPr>
          <p:spPr>
            <a:xfrm>
              <a:off x="0" y="-38100"/>
              <a:ext cx="1998256" cy="2035558"/>
            </a:xfrm>
            <a:prstGeom prst="rect">
              <a:avLst/>
            </a:prstGeom>
          </p:spPr>
          <p:txBody>
            <a:bodyPr anchor="ctr" rtlCol="false" tIns="48400" lIns="48400" bIns="48400" rIns="48400"/>
            <a:lstStyle/>
            <a:p>
              <a:pPr algn="ctr">
                <a:lnSpc>
                  <a:spcPts val="2659"/>
                </a:lnSpc>
                <a:spcBef>
                  <a:spcPct val="0"/>
                </a:spcBef>
              </a:pPr>
            </a:p>
          </p:txBody>
        </p:sp>
      </p:grpSp>
      <p:sp>
        <p:nvSpPr>
          <p:cNvPr name="Freeform 5" id="5"/>
          <p:cNvSpPr/>
          <p:nvPr/>
        </p:nvSpPr>
        <p:spPr>
          <a:xfrm flipH="false" flipV="false" rot="0">
            <a:off x="9602058" y="1530592"/>
            <a:ext cx="7225815" cy="7225815"/>
          </a:xfrm>
          <a:custGeom>
            <a:avLst/>
            <a:gdLst/>
            <a:ahLst/>
            <a:cxnLst/>
            <a:rect r="r" b="b" t="t" l="l"/>
            <a:pathLst>
              <a:path h="7225815" w="7225815">
                <a:moveTo>
                  <a:pt x="0" y="0"/>
                </a:moveTo>
                <a:lnTo>
                  <a:pt x="7225816" y="0"/>
                </a:lnTo>
                <a:lnTo>
                  <a:pt x="7225816" y="7225816"/>
                </a:lnTo>
                <a:lnTo>
                  <a:pt x="0" y="722581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432889">
            <a:off x="16177143" y="8546339"/>
            <a:ext cx="1041704" cy="420137"/>
            <a:chOff x="0" y="0"/>
            <a:chExt cx="312471" cy="126025"/>
          </a:xfrm>
        </p:grpSpPr>
        <p:sp>
          <p:nvSpPr>
            <p:cNvPr name="Freeform 7" id="7"/>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8" id="8"/>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9" id="9"/>
          <p:cNvGrpSpPr/>
          <p:nvPr/>
        </p:nvGrpSpPr>
        <p:grpSpPr>
          <a:xfrm rot="0">
            <a:off x="1028700" y="1472742"/>
            <a:ext cx="8352806" cy="7299015"/>
            <a:chOff x="0" y="0"/>
            <a:chExt cx="2199916" cy="1922374"/>
          </a:xfrm>
        </p:grpSpPr>
        <p:sp>
          <p:nvSpPr>
            <p:cNvPr name="Freeform 10" id="10"/>
            <p:cNvSpPr/>
            <p:nvPr/>
          </p:nvSpPr>
          <p:spPr>
            <a:xfrm flipH="false" flipV="false" rot="0">
              <a:off x="0" y="0"/>
              <a:ext cx="2199916" cy="1922374"/>
            </a:xfrm>
            <a:custGeom>
              <a:avLst/>
              <a:gdLst/>
              <a:ahLst/>
              <a:cxnLst/>
              <a:rect r="r" b="b" t="t" l="l"/>
              <a:pathLst>
                <a:path h="1922374" w="2199916">
                  <a:moveTo>
                    <a:pt x="0" y="0"/>
                  </a:moveTo>
                  <a:lnTo>
                    <a:pt x="2199916" y="0"/>
                  </a:lnTo>
                  <a:lnTo>
                    <a:pt x="2199916" y="1922374"/>
                  </a:lnTo>
                  <a:lnTo>
                    <a:pt x="0" y="1922374"/>
                  </a:lnTo>
                  <a:close/>
                </a:path>
              </a:pathLst>
            </a:custGeom>
            <a:solidFill>
              <a:srgbClr val="FFFFFF"/>
            </a:solidFill>
            <a:ln w="19050" cap="sq">
              <a:solidFill>
                <a:srgbClr val="000000"/>
              </a:solidFill>
              <a:prstDash val="solid"/>
              <a:miter/>
            </a:ln>
          </p:spPr>
        </p:sp>
        <p:sp>
          <p:nvSpPr>
            <p:cNvPr name="TextBox 11" id="11"/>
            <p:cNvSpPr txBox="true"/>
            <p:nvPr/>
          </p:nvSpPr>
          <p:spPr>
            <a:xfrm>
              <a:off x="0" y="-38100"/>
              <a:ext cx="2199916" cy="1960474"/>
            </a:xfrm>
            <a:prstGeom prst="rect">
              <a:avLst/>
            </a:prstGeom>
          </p:spPr>
          <p:txBody>
            <a:bodyPr anchor="ctr" rtlCol="false" tIns="50800" lIns="50800" bIns="50800" rIns="50800"/>
            <a:lstStyle/>
            <a:p>
              <a:pPr algn="ctr">
                <a:lnSpc>
                  <a:spcPts val="2791"/>
                </a:lnSpc>
              </a:pPr>
            </a:p>
          </p:txBody>
        </p:sp>
      </p:grpSp>
      <p:grpSp>
        <p:nvGrpSpPr>
          <p:cNvPr name="Group 12" id="12"/>
          <p:cNvGrpSpPr/>
          <p:nvPr/>
        </p:nvGrpSpPr>
        <p:grpSpPr>
          <a:xfrm rot="0">
            <a:off x="3046529" y="6269413"/>
            <a:ext cx="4317148" cy="1009074"/>
            <a:chOff x="0" y="0"/>
            <a:chExt cx="1137027" cy="265764"/>
          </a:xfrm>
        </p:grpSpPr>
        <p:sp>
          <p:nvSpPr>
            <p:cNvPr name="Freeform 13" id="13"/>
            <p:cNvSpPr/>
            <p:nvPr/>
          </p:nvSpPr>
          <p:spPr>
            <a:xfrm flipH="false" flipV="false" rot="0">
              <a:off x="0" y="0"/>
              <a:ext cx="1137027" cy="265764"/>
            </a:xfrm>
            <a:custGeom>
              <a:avLst/>
              <a:gdLst/>
              <a:ahLst/>
              <a:cxnLst/>
              <a:rect r="r" b="b" t="t" l="l"/>
              <a:pathLst>
                <a:path h="265764" w="1137027">
                  <a:moveTo>
                    <a:pt x="132882" y="0"/>
                  </a:moveTo>
                  <a:lnTo>
                    <a:pt x="1004144" y="0"/>
                  </a:lnTo>
                  <a:cubicBezTo>
                    <a:pt x="1039387" y="0"/>
                    <a:pt x="1073186" y="14000"/>
                    <a:pt x="1098106" y="38920"/>
                  </a:cubicBezTo>
                  <a:cubicBezTo>
                    <a:pt x="1123027" y="63841"/>
                    <a:pt x="1137027" y="97640"/>
                    <a:pt x="1137027" y="132882"/>
                  </a:cubicBezTo>
                  <a:lnTo>
                    <a:pt x="1137027" y="132882"/>
                  </a:lnTo>
                  <a:cubicBezTo>
                    <a:pt x="1137027" y="206271"/>
                    <a:pt x="1077533" y="265764"/>
                    <a:pt x="1004144" y="265764"/>
                  </a:cubicBezTo>
                  <a:lnTo>
                    <a:pt x="132882" y="265764"/>
                  </a:lnTo>
                  <a:cubicBezTo>
                    <a:pt x="97640" y="265764"/>
                    <a:pt x="63841" y="251764"/>
                    <a:pt x="38920" y="226844"/>
                  </a:cubicBezTo>
                  <a:cubicBezTo>
                    <a:pt x="14000" y="201924"/>
                    <a:pt x="0" y="168125"/>
                    <a:pt x="0" y="132882"/>
                  </a:cubicBezTo>
                  <a:lnTo>
                    <a:pt x="0" y="132882"/>
                  </a:lnTo>
                  <a:cubicBezTo>
                    <a:pt x="0" y="97640"/>
                    <a:pt x="14000" y="63841"/>
                    <a:pt x="38920" y="38920"/>
                  </a:cubicBezTo>
                  <a:cubicBezTo>
                    <a:pt x="63841" y="14000"/>
                    <a:pt x="97640" y="0"/>
                    <a:pt x="132882" y="0"/>
                  </a:cubicBezTo>
                  <a:close/>
                </a:path>
              </a:pathLst>
            </a:custGeom>
            <a:solidFill>
              <a:srgbClr val="212120"/>
            </a:solidFill>
          </p:spPr>
        </p:sp>
        <p:sp>
          <p:nvSpPr>
            <p:cNvPr name="TextBox 14" id="14"/>
            <p:cNvSpPr txBox="true"/>
            <p:nvPr/>
          </p:nvSpPr>
          <p:spPr>
            <a:xfrm>
              <a:off x="0" y="-47625"/>
              <a:ext cx="1137027" cy="313389"/>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Management System Data Pelanggan Laundry</a:t>
              </a:r>
            </a:p>
          </p:txBody>
        </p:sp>
      </p:grpSp>
      <p:grpSp>
        <p:nvGrpSpPr>
          <p:cNvPr name="Group 15" id="15"/>
          <p:cNvGrpSpPr/>
          <p:nvPr/>
        </p:nvGrpSpPr>
        <p:grpSpPr>
          <a:xfrm rot="-1432889">
            <a:off x="703828" y="1320524"/>
            <a:ext cx="1041704" cy="420137"/>
            <a:chOff x="0" y="0"/>
            <a:chExt cx="312471" cy="126025"/>
          </a:xfrm>
        </p:grpSpPr>
        <p:sp>
          <p:nvSpPr>
            <p:cNvPr name="Freeform 16" id="16"/>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17" id="17"/>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
        <p:nvSpPr>
          <p:cNvPr name="AutoShape 18" id="18"/>
          <p:cNvSpPr/>
          <p:nvPr/>
        </p:nvSpPr>
        <p:spPr>
          <a:xfrm>
            <a:off x="1028700" y="5978702"/>
            <a:ext cx="8352806" cy="0"/>
          </a:xfrm>
          <a:prstGeom prst="line">
            <a:avLst/>
          </a:prstGeom>
          <a:ln cap="flat" w="19050">
            <a:solidFill>
              <a:srgbClr val="000000"/>
            </a:solidFill>
            <a:prstDash val="solid"/>
            <a:headEnd type="none" len="sm" w="sm"/>
            <a:tailEnd type="none" len="sm" w="sm"/>
          </a:ln>
        </p:spPr>
      </p:sp>
      <p:sp>
        <p:nvSpPr>
          <p:cNvPr name="AutoShape 19" id="19"/>
          <p:cNvSpPr/>
          <p:nvPr/>
        </p:nvSpPr>
        <p:spPr>
          <a:xfrm>
            <a:off x="1028700" y="7688063"/>
            <a:ext cx="8352806" cy="0"/>
          </a:xfrm>
          <a:prstGeom prst="line">
            <a:avLst/>
          </a:prstGeom>
          <a:ln cap="flat" w="19050">
            <a:solidFill>
              <a:srgbClr val="000000"/>
            </a:solidFill>
            <a:prstDash val="solid"/>
            <a:headEnd type="none" len="sm" w="sm"/>
            <a:tailEnd type="none" len="sm" w="sm"/>
          </a:ln>
        </p:spPr>
      </p:sp>
      <p:sp>
        <p:nvSpPr>
          <p:cNvPr name="Freeform 20" id="20"/>
          <p:cNvSpPr/>
          <p:nvPr/>
        </p:nvSpPr>
        <p:spPr>
          <a:xfrm flipH="false" flipV="false" rot="0">
            <a:off x="11048035" y="2253172"/>
            <a:ext cx="4336750" cy="6100287"/>
          </a:xfrm>
          <a:custGeom>
            <a:avLst/>
            <a:gdLst/>
            <a:ahLst/>
            <a:cxnLst/>
            <a:rect r="r" b="b" t="t" l="l"/>
            <a:pathLst>
              <a:path h="6100287" w="4336750">
                <a:moveTo>
                  <a:pt x="0" y="0"/>
                </a:moveTo>
                <a:lnTo>
                  <a:pt x="4336750" y="0"/>
                </a:lnTo>
                <a:lnTo>
                  <a:pt x="4336750" y="6100287"/>
                </a:lnTo>
                <a:lnTo>
                  <a:pt x="0" y="6100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249566" y="3393214"/>
            <a:ext cx="7911074" cy="1487765"/>
          </a:xfrm>
          <a:prstGeom prst="rect">
            <a:avLst/>
          </a:prstGeom>
        </p:spPr>
        <p:txBody>
          <a:bodyPr anchor="t" rtlCol="false" tIns="0" lIns="0" bIns="0" rIns="0">
            <a:spAutoFit/>
          </a:bodyPr>
          <a:lstStyle/>
          <a:p>
            <a:pPr algn="ctr">
              <a:lnSpc>
                <a:spcPts val="10765"/>
              </a:lnSpc>
            </a:pPr>
            <a:r>
              <a:rPr lang="en-US" b="true" sz="12233" spc="-269">
                <a:solidFill>
                  <a:srgbClr val="212120"/>
                </a:solidFill>
                <a:latin typeface="Comic Sans Bold"/>
                <a:ea typeface="Comic Sans Bold"/>
                <a:cs typeface="Comic Sans Bold"/>
                <a:sym typeface="Comic Sans Bold"/>
              </a:rPr>
              <a:t>Thankyou</a:t>
            </a:r>
          </a:p>
        </p:txBody>
      </p:sp>
      <p:sp>
        <p:nvSpPr>
          <p:cNvPr name="TextBox 22" id="22"/>
          <p:cNvSpPr txBox="true"/>
          <p:nvPr/>
        </p:nvSpPr>
        <p:spPr>
          <a:xfrm rot="0">
            <a:off x="3866742" y="8055034"/>
            <a:ext cx="2676723" cy="298425"/>
          </a:xfrm>
          <a:prstGeom prst="rect">
            <a:avLst/>
          </a:prstGeom>
        </p:spPr>
        <p:txBody>
          <a:bodyPr anchor="t" rtlCol="false" tIns="0" lIns="0" bIns="0" rIns="0">
            <a:spAutoFit/>
          </a:bodyPr>
          <a:lstStyle/>
          <a:p>
            <a:pPr algn="ctr">
              <a:lnSpc>
                <a:spcPts val="2451"/>
              </a:lnSpc>
              <a:spcBef>
                <a:spcPct val="0"/>
              </a:spcBef>
            </a:pPr>
            <a:r>
              <a:rPr lang="en-US" b="true" sz="1750" spc="-85">
                <a:solidFill>
                  <a:srgbClr val="212120"/>
                </a:solidFill>
                <a:latin typeface="Inter Medium"/>
                <a:ea typeface="Inter Medium"/>
                <a:cs typeface="Inter Medium"/>
                <a:sym typeface="Inter Medium"/>
              </a:rPr>
              <a:t>DITA LAUNDRY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940752">
            <a:off x="11977950" y="2023967"/>
            <a:ext cx="4730416" cy="4728526"/>
            <a:chOff x="0" y="0"/>
            <a:chExt cx="6307221" cy="6304701"/>
          </a:xfrm>
        </p:grpSpPr>
        <p:grpSp>
          <p:nvGrpSpPr>
            <p:cNvPr name="Group 3" id="3"/>
            <p:cNvGrpSpPr/>
            <p:nvPr/>
          </p:nvGrpSpPr>
          <p:grpSpPr>
            <a:xfrm rot="0">
              <a:off x="0" y="0"/>
              <a:ext cx="6307221" cy="6304701"/>
              <a:chOff x="0" y="0"/>
              <a:chExt cx="1998256" cy="1997458"/>
            </a:xfrm>
          </p:grpSpPr>
          <p:sp>
            <p:nvSpPr>
              <p:cNvPr name="Freeform 4" id="4"/>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5" id="5"/>
              <p:cNvSpPr txBox="true"/>
              <p:nvPr/>
            </p:nvSpPr>
            <p:spPr>
              <a:xfrm>
                <a:off x="0" y="-38100"/>
                <a:ext cx="1998256" cy="2035558"/>
              </a:xfrm>
              <a:prstGeom prst="rect">
                <a:avLst/>
              </a:prstGeom>
            </p:spPr>
            <p:txBody>
              <a:bodyPr anchor="ctr" rtlCol="false" tIns="48400" lIns="48400" bIns="48400" rIns="48400"/>
              <a:lstStyle/>
              <a:p>
                <a:pPr algn="ctr">
                  <a:lnSpc>
                    <a:spcPts val="2659"/>
                  </a:lnSpc>
                  <a:spcBef>
                    <a:spcPct val="0"/>
                  </a:spcBef>
                </a:pPr>
              </a:p>
            </p:txBody>
          </p:sp>
        </p:grpSp>
        <p:sp>
          <p:nvSpPr>
            <p:cNvPr name="Freeform 6" id="6"/>
            <p:cNvSpPr/>
            <p:nvPr/>
          </p:nvSpPr>
          <p:spPr>
            <a:xfrm flipH="false" flipV="false" rot="0">
              <a:off x="0" y="0"/>
              <a:ext cx="6304701" cy="6304701"/>
            </a:xfrm>
            <a:custGeom>
              <a:avLst/>
              <a:gdLst/>
              <a:ahLst/>
              <a:cxnLst/>
              <a:rect r="r" b="b" t="t" l="l"/>
              <a:pathLst>
                <a:path h="6304701" w="6304701">
                  <a:moveTo>
                    <a:pt x="0" y="0"/>
                  </a:moveTo>
                  <a:lnTo>
                    <a:pt x="6304701" y="0"/>
                  </a:lnTo>
                  <a:lnTo>
                    <a:pt x="6304701" y="6304701"/>
                  </a:lnTo>
                  <a:lnTo>
                    <a:pt x="0" y="630470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1103771">
            <a:off x="13290383" y="2127073"/>
            <a:ext cx="1892808" cy="4114800"/>
          </a:xfrm>
          <a:custGeom>
            <a:avLst/>
            <a:gdLst/>
            <a:ahLst/>
            <a:cxnLst/>
            <a:rect r="r" b="b" t="t" l="l"/>
            <a:pathLst>
              <a:path h="4114800" w="1892808">
                <a:moveTo>
                  <a:pt x="0" y="0"/>
                </a:moveTo>
                <a:lnTo>
                  <a:pt x="1892808" y="0"/>
                </a:lnTo>
                <a:lnTo>
                  <a:pt x="18928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352370">
            <a:off x="9993789" y="3813629"/>
            <a:ext cx="4730416" cy="4728526"/>
            <a:chOff x="0" y="0"/>
            <a:chExt cx="6307221" cy="6304701"/>
          </a:xfrm>
        </p:grpSpPr>
        <p:grpSp>
          <p:nvGrpSpPr>
            <p:cNvPr name="Group 9" id="9"/>
            <p:cNvGrpSpPr/>
            <p:nvPr/>
          </p:nvGrpSpPr>
          <p:grpSpPr>
            <a:xfrm rot="0">
              <a:off x="0" y="0"/>
              <a:ext cx="6307221" cy="6304701"/>
              <a:chOff x="0" y="0"/>
              <a:chExt cx="1998256" cy="1997458"/>
            </a:xfrm>
          </p:grpSpPr>
          <p:sp>
            <p:nvSpPr>
              <p:cNvPr name="Freeform 10" id="10"/>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11" id="11"/>
              <p:cNvSpPr txBox="true"/>
              <p:nvPr/>
            </p:nvSpPr>
            <p:spPr>
              <a:xfrm>
                <a:off x="0" y="-38100"/>
                <a:ext cx="1998256" cy="2035558"/>
              </a:xfrm>
              <a:prstGeom prst="rect">
                <a:avLst/>
              </a:prstGeom>
            </p:spPr>
            <p:txBody>
              <a:bodyPr anchor="ctr" rtlCol="false" tIns="48400" lIns="48400" bIns="48400" rIns="48400"/>
              <a:lstStyle/>
              <a:p>
                <a:pPr algn="ctr">
                  <a:lnSpc>
                    <a:spcPts val="2659"/>
                  </a:lnSpc>
                  <a:spcBef>
                    <a:spcPct val="0"/>
                  </a:spcBef>
                </a:pPr>
              </a:p>
            </p:txBody>
          </p:sp>
        </p:grpSp>
        <p:sp>
          <p:nvSpPr>
            <p:cNvPr name="Freeform 12" id="12"/>
            <p:cNvSpPr/>
            <p:nvPr/>
          </p:nvSpPr>
          <p:spPr>
            <a:xfrm flipH="false" flipV="false" rot="0">
              <a:off x="0" y="0"/>
              <a:ext cx="6304701" cy="6304701"/>
            </a:xfrm>
            <a:custGeom>
              <a:avLst/>
              <a:gdLst/>
              <a:ahLst/>
              <a:cxnLst/>
              <a:rect r="r" b="b" t="t" l="l"/>
              <a:pathLst>
                <a:path h="6304701" w="6304701">
                  <a:moveTo>
                    <a:pt x="0" y="0"/>
                  </a:moveTo>
                  <a:lnTo>
                    <a:pt x="6304701" y="0"/>
                  </a:lnTo>
                  <a:lnTo>
                    <a:pt x="6304701" y="6304701"/>
                  </a:lnTo>
                  <a:lnTo>
                    <a:pt x="0" y="630470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1432889">
            <a:off x="12283351" y="1391135"/>
            <a:ext cx="1041704" cy="420137"/>
            <a:chOff x="0" y="0"/>
            <a:chExt cx="312471" cy="126025"/>
          </a:xfrm>
        </p:grpSpPr>
        <p:sp>
          <p:nvSpPr>
            <p:cNvPr name="Freeform 14" id="14"/>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15" id="15"/>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16" id="16"/>
          <p:cNvGrpSpPr/>
          <p:nvPr/>
        </p:nvGrpSpPr>
        <p:grpSpPr>
          <a:xfrm rot="83265">
            <a:off x="1028700" y="1472742"/>
            <a:ext cx="8352806" cy="7299015"/>
            <a:chOff x="0" y="0"/>
            <a:chExt cx="2199916" cy="1922374"/>
          </a:xfrm>
        </p:grpSpPr>
        <p:sp>
          <p:nvSpPr>
            <p:cNvPr name="Freeform 17" id="17"/>
            <p:cNvSpPr/>
            <p:nvPr/>
          </p:nvSpPr>
          <p:spPr>
            <a:xfrm flipH="false" flipV="false" rot="0">
              <a:off x="0" y="0"/>
              <a:ext cx="2199916" cy="1922374"/>
            </a:xfrm>
            <a:custGeom>
              <a:avLst/>
              <a:gdLst/>
              <a:ahLst/>
              <a:cxnLst/>
              <a:rect r="r" b="b" t="t" l="l"/>
              <a:pathLst>
                <a:path h="1922374" w="2199916">
                  <a:moveTo>
                    <a:pt x="0" y="0"/>
                  </a:moveTo>
                  <a:lnTo>
                    <a:pt x="2199916" y="0"/>
                  </a:lnTo>
                  <a:lnTo>
                    <a:pt x="2199916" y="1922374"/>
                  </a:lnTo>
                  <a:lnTo>
                    <a:pt x="0" y="1922374"/>
                  </a:lnTo>
                  <a:close/>
                </a:path>
              </a:pathLst>
            </a:custGeom>
            <a:solidFill>
              <a:srgbClr val="FFFFFF"/>
            </a:solidFill>
            <a:ln w="19050" cap="sq">
              <a:solidFill>
                <a:srgbClr val="000000"/>
              </a:solidFill>
              <a:prstDash val="solid"/>
              <a:miter/>
            </a:ln>
          </p:spPr>
        </p:sp>
        <p:sp>
          <p:nvSpPr>
            <p:cNvPr name="TextBox 18" id="18"/>
            <p:cNvSpPr txBox="true"/>
            <p:nvPr/>
          </p:nvSpPr>
          <p:spPr>
            <a:xfrm>
              <a:off x="0" y="-38100"/>
              <a:ext cx="2199916" cy="1960474"/>
            </a:xfrm>
            <a:prstGeom prst="rect">
              <a:avLst/>
            </a:prstGeom>
          </p:spPr>
          <p:txBody>
            <a:bodyPr anchor="ctr" rtlCol="false" tIns="50800" lIns="50800" bIns="50800" rIns="50800"/>
            <a:lstStyle/>
            <a:p>
              <a:pPr algn="ctr">
                <a:lnSpc>
                  <a:spcPts val="2791"/>
                </a:lnSpc>
              </a:pPr>
            </a:p>
          </p:txBody>
        </p:sp>
      </p:grpSp>
      <p:grpSp>
        <p:nvGrpSpPr>
          <p:cNvPr name="Group 19" id="19"/>
          <p:cNvGrpSpPr/>
          <p:nvPr/>
        </p:nvGrpSpPr>
        <p:grpSpPr>
          <a:xfrm rot="0">
            <a:off x="1677959" y="4824676"/>
            <a:ext cx="4158273" cy="637648"/>
            <a:chOff x="0" y="0"/>
            <a:chExt cx="1095183" cy="167940"/>
          </a:xfrm>
        </p:grpSpPr>
        <p:sp>
          <p:nvSpPr>
            <p:cNvPr name="Freeform 20" id="20"/>
            <p:cNvSpPr/>
            <p:nvPr/>
          </p:nvSpPr>
          <p:spPr>
            <a:xfrm flipH="false" flipV="false" rot="0">
              <a:off x="0" y="0"/>
              <a:ext cx="1095183" cy="167940"/>
            </a:xfrm>
            <a:custGeom>
              <a:avLst/>
              <a:gdLst/>
              <a:ahLst/>
              <a:cxnLst/>
              <a:rect r="r" b="b" t="t" l="l"/>
              <a:pathLst>
                <a:path h="167940" w="1095183">
                  <a:moveTo>
                    <a:pt x="83970" y="0"/>
                  </a:moveTo>
                  <a:lnTo>
                    <a:pt x="1011213" y="0"/>
                  </a:lnTo>
                  <a:cubicBezTo>
                    <a:pt x="1057588" y="0"/>
                    <a:pt x="1095183" y="37595"/>
                    <a:pt x="1095183" y="83970"/>
                  </a:cubicBezTo>
                  <a:lnTo>
                    <a:pt x="1095183" y="83970"/>
                  </a:lnTo>
                  <a:cubicBezTo>
                    <a:pt x="1095183" y="106240"/>
                    <a:pt x="1086336" y="127599"/>
                    <a:pt x="1070589" y="143346"/>
                  </a:cubicBezTo>
                  <a:cubicBezTo>
                    <a:pt x="1054841" y="159093"/>
                    <a:pt x="1033483" y="167940"/>
                    <a:pt x="1011213"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21" id="21"/>
            <p:cNvSpPr txBox="true"/>
            <p:nvPr/>
          </p:nvSpPr>
          <p:spPr>
            <a:xfrm>
              <a:off x="0" y="-47625"/>
              <a:ext cx="1095183" cy="215565"/>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grpSp>
        <p:nvGrpSpPr>
          <p:cNvPr name="Group 22" id="22"/>
          <p:cNvGrpSpPr/>
          <p:nvPr/>
        </p:nvGrpSpPr>
        <p:grpSpPr>
          <a:xfrm rot="1867633">
            <a:off x="9797890" y="8462300"/>
            <a:ext cx="1041704" cy="420137"/>
            <a:chOff x="0" y="0"/>
            <a:chExt cx="312471" cy="126025"/>
          </a:xfrm>
        </p:grpSpPr>
        <p:sp>
          <p:nvSpPr>
            <p:cNvPr name="Freeform 23" id="23"/>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24" id="24"/>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
        <p:nvSpPr>
          <p:cNvPr name="AutoShape 25" id="25"/>
          <p:cNvSpPr/>
          <p:nvPr/>
        </p:nvSpPr>
        <p:spPr>
          <a:xfrm>
            <a:off x="941539" y="4174948"/>
            <a:ext cx="8352806" cy="0"/>
          </a:xfrm>
          <a:prstGeom prst="line">
            <a:avLst/>
          </a:prstGeom>
          <a:ln cap="flat" w="19050">
            <a:solidFill>
              <a:srgbClr val="000000"/>
            </a:solidFill>
            <a:prstDash val="solid"/>
            <a:headEnd type="none" len="sm" w="sm"/>
            <a:tailEnd type="none" len="sm" w="sm"/>
          </a:ln>
        </p:spPr>
      </p:sp>
      <p:sp>
        <p:nvSpPr>
          <p:cNvPr name="Freeform 26" id="26"/>
          <p:cNvSpPr/>
          <p:nvPr/>
        </p:nvSpPr>
        <p:spPr>
          <a:xfrm flipH="false" flipV="false" rot="-742220">
            <a:off x="10937170" y="4678621"/>
            <a:ext cx="2611457" cy="2998542"/>
          </a:xfrm>
          <a:custGeom>
            <a:avLst/>
            <a:gdLst/>
            <a:ahLst/>
            <a:cxnLst/>
            <a:rect r="r" b="b" t="t" l="l"/>
            <a:pathLst>
              <a:path h="2998542" w="2611457">
                <a:moveTo>
                  <a:pt x="0" y="0"/>
                </a:moveTo>
                <a:lnTo>
                  <a:pt x="2611457" y="0"/>
                </a:lnTo>
                <a:lnTo>
                  <a:pt x="2611457" y="2998542"/>
                </a:lnTo>
                <a:lnTo>
                  <a:pt x="0" y="2998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859690" y="2731436"/>
            <a:ext cx="6145919" cy="971345"/>
          </a:xfrm>
          <a:prstGeom prst="rect">
            <a:avLst/>
          </a:prstGeom>
        </p:spPr>
        <p:txBody>
          <a:bodyPr anchor="t" rtlCol="false" tIns="0" lIns="0" bIns="0" rIns="0">
            <a:spAutoFit/>
          </a:bodyPr>
          <a:lstStyle/>
          <a:p>
            <a:pPr algn="l">
              <a:lnSpc>
                <a:spcPts val="7068"/>
              </a:lnSpc>
            </a:pPr>
            <a:r>
              <a:rPr lang="en-US" sz="8032" spc="-176" b="true">
                <a:solidFill>
                  <a:srgbClr val="212120"/>
                </a:solidFill>
                <a:latin typeface="Comic Sans Bold"/>
                <a:ea typeface="Comic Sans Bold"/>
                <a:cs typeface="Comic Sans Bold"/>
                <a:sym typeface="Comic Sans Bold"/>
              </a:rPr>
              <a:t>Pendahuluan</a:t>
            </a:r>
          </a:p>
        </p:txBody>
      </p:sp>
      <p:sp>
        <p:nvSpPr>
          <p:cNvPr name="TextBox 28" id="28"/>
          <p:cNvSpPr txBox="true"/>
          <p:nvPr/>
        </p:nvSpPr>
        <p:spPr>
          <a:xfrm rot="0">
            <a:off x="1405505" y="5890296"/>
            <a:ext cx="7040711" cy="2262395"/>
          </a:xfrm>
          <a:prstGeom prst="rect">
            <a:avLst/>
          </a:prstGeom>
        </p:spPr>
        <p:txBody>
          <a:bodyPr anchor="t" rtlCol="false" tIns="0" lIns="0" bIns="0" rIns="0">
            <a:spAutoFit/>
          </a:bodyPr>
          <a:lstStyle/>
          <a:p>
            <a:pPr algn="just">
              <a:lnSpc>
                <a:spcPts val="2632"/>
              </a:lnSpc>
            </a:pPr>
            <a:r>
              <a:rPr lang="en-US" b="true" sz="1880" spc="-92">
                <a:solidFill>
                  <a:srgbClr val="212120"/>
                </a:solidFill>
                <a:latin typeface="Inter Medium"/>
                <a:ea typeface="Inter Medium"/>
                <a:cs typeface="Inter Medium"/>
                <a:sym typeface="Inter Medium"/>
              </a:rPr>
              <a:t>Perkembangan teknologi informasi mendorong digitalisasi dalam berbagai bidang usaha, termasuk usaha jasa laundry.</a:t>
            </a:r>
          </a:p>
          <a:p>
            <a:pPr algn="just">
              <a:lnSpc>
                <a:spcPts val="2632"/>
              </a:lnSpc>
            </a:pPr>
            <a:r>
              <a:rPr lang="en-US" b="true" sz="1880" spc="-92">
                <a:solidFill>
                  <a:srgbClr val="212120"/>
                </a:solidFill>
                <a:latin typeface="Inter Medium"/>
                <a:ea typeface="Inter Medium"/>
                <a:cs typeface="Inter Medium"/>
                <a:sym typeface="Inter Medium"/>
              </a:rPr>
              <a:t> Banyak usaha laundry masih melakukan pencatatan transaksi secara manual sehingga berisiko terjadi kesalahan dan kehilangan data.</a:t>
            </a:r>
          </a:p>
          <a:p>
            <a:pPr algn="just">
              <a:lnSpc>
                <a:spcPts val="2632"/>
              </a:lnSpc>
              <a:spcBef>
                <a:spcPct val="0"/>
              </a:spcBef>
            </a:pPr>
            <a:r>
              <a:rPr lang="en-US" b="true" sz="1880" spc="-92">
                <a:solidFill>
                  <a:srgbClr val="212120"/>
                </a:solidFill>
                <a:latin typeface="Inter Medium"/>
                <a:ea typeface="Inter Medium"/>
                <a:cs typeface="Inter Medium"/>
                <a:sym typeface="Inter Medium"/>
              </a:rPr>
              <a:t> Oleh karena itu, diperlukan sebuah aplikasi sederhana yang mampu membantu pengelolaan data laundry secara terstruktur dan efisien.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97839">
            <a:off x="9831982" y="1503903"/>
            <a:ext cx="7303748" cy="7300831"/>
            <a:chOff x="0" y="0"/>
            <a:chExt cx="9738331" cy="9734441"/>
          </a:xfrm>
        </p:grpSpPr>
        <p:grpSp>
          <p:nvGrpSpPr>
            <p:cNvPr name="Group 3" id="3"/>
            <p:cNvGrpSpPr/>
            <p:nvPr/>
          </p:nvGrpSpPr>
          <p:grpSpPr>
            <a:xfrm rot="0">
              <a:off x="0" y="0"/>
              <a:ext cx="9738331" cy="9734441"/>
              <a:chOff x="0" y="0"/>
              <a:chExt cx="1998256" cy="1997458"/>
            </a:xfrm>
          </p:grpSpPr>
          <p:sp>
            <p:nvSpPr>
              <p:cNvPr name="Freeform 4" id="4"/>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5" id="5"/>
              <p:cNvSpPr txBox="true"/>
              <p:nvPr/>
            </p:nvSpPr>
            <p:spPr>
              <a:xfrm>
                <a:off x="0" y="-38100"/>
                <a:ext cx="1998256" cy="2035558"/>
              </a:xfrm>
              <a:prstGeom prst="rect">
                <a:avLst/>
              </a:prstGeom>
            </p:spPr>
            <p:txBody>
              <a:bodyPr anchor="ctr" rtlCol="false" tIns="48400" lIns="48400" bIns="48400" rIns="48400"/>
              <a:lstStyle/>
              <a:p>
                <a:pPr algn="ctr">
                  <a:lnSpc>
                    <a:spcPts val="2659"/>
                  </a:lnSpc>
                  <a:spcBef>
                    <a:spcPct val="0"/>
                  </a:spcBef>
                </a:pPr>
              </a:p>
            </p:txBody>
          </p:sp>
        </p:grpSp>
        <p:sp>
          <p:nvSpPr>
            <p:cNvPr name="Freeform 6" id="6"/>
            <p:cNvSpPr/>
            <p:nvPr/>
          </p:nvSpPr>
          <p:spPr>
            <a:xfrm flipH="false" flipV="false" rot="0">
              <a:off x="0" y="0"/>
              <a:ext cx="9734441" cy="9734441"/>
            </a:xfrm>
            <a:custGeom>
              <a:avLst/>
              <a:gdLst/>
              <a:ahLst/>
              <a:cxnLst/>
              <a:rect r="r" b="b" t="t" l="l"/>
              <a:pathLst>
                <a:path h="9734441" w="9734441">
                  <a:moveTo>
                    <a:pt x="0" y="0"/>
                  </a:moveTo>
                  <a:lnTo>
                    <a:pt x="9734441" y="0"/>
                  </a:lnTo>
                  <a:lnTo>
                    <a:pt x="9734441" y="9734441"/>
                  </a:lnTo>
                  <a:lnTo>
                    <a:pt x="0" y="973444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68798">
            <a:off x="1028700" y="1472742"/>
            <a:ext cx="8412757" cy="7331991"/>
            <a:chOff x="0" y="0"/>
            <a:chExt cx="2215706" cy="1931059"/>
          </a:xfrm>
        </p:grpSpPr>
        <p:sp>
          <p:nvSpPr>
            <p:cNvPr name="Freeform 8" id="8"/>
            <p:cNvSpPr/>
            <p:nvPr/>
          </p:nvSpPr>
          <p:spPr>
            <a:xfrm flipH="false" flipV="false" rot="0">
              <a:off x="0" y="0"/>
              <a:ext cx="2215706" cy="1931059"/>
            </a:xfrm>
            <a:custGeom>
              <a:avLst/>
              <a:gdLst/>
              <a:ahLst/>
              <a:cxnLst/>
              <a:rect r="r" b="b" t="t" l="l"/>
              <a:pathLst>
                <a:path h="1931059" w="2215706">
                  <a:moveTo>
                    <a:pt x="0" y="0"/>
                  </a:moveTo>
                  <a:lnTo>
                    <a:pt x="2215706" y="0"/>
                  </a:lnTo>
                  <a:lnTo>
                    <a:pt x="2215706" y="1931059"/>
                  </a:lnTo>
                  <a:lnTo>
                    <a:pt x="0" y="1931059"/>
                  </a:lnTo>
                  <a:close/>
                </a:path>
              </a:pathLst>
            </a:custGeom>
            <a:solidFill>
              <a:srgbClr val="FFFFFF"/>
            </a:solidFill>
            <a:ln w="19050" cap="sq">
              <a:solidFill>
                <a:srgbClr val="000000"/>
              </a:solidFill>
              <a:prstDash val="solid"/>
              <a:miter/>
            </a:ln>
          </p:spPr>
        </p:sp>
        <p:sp>
          <p:nvSpPr>
            <p:cNvPr name="TextBox 9" id="9"/>
            <p:cNvSpPr txBox="true"/>
            <p:nvPr/>
          </p:nvSpPr>
          <p:spPr>
            <a:xfrm>
              <a:off x="0" y="-38100"/>
              <a:ext cx="2215706" cy="1969159"/>
            </a:xfrm>
            <a:prstGeom prst="rect">
              <a:avLst/>
            </a:prstGeom>
          </p:spPr>
          <p:txBody>
            <a:bodyPr anchor="ctr" rtlCol="false" tIns="50800" lIns="50800" bIns="50800" rIns="50800"/>
            <a:lstStyle/>
            <a:p>
              <a:pPr algn="ctr">
                <a:lnSpc>
                  <a:spcPts val="2791"/>
                </a:lnSpc>
              </a:pPr>
            </a:p>
          </p:txBody>
        </p:sp>
      </p:grpSp>
      <p:grpSp>
        <p:nvGrpSpPr>
          <p:cNvPr name="Group 10" id="10"/>
          <p:cNvGrpSpPr/>
          <p:nvPr/>
        </p:nvGrpSpPr>
        <p:grpSpPr>
          <a:xfrm rot="0">
            <a:off x="1806598" y="5288268"/>
            <a:ext cx="3806424" cy="637648"/>
            <a:chOff x="0" y="0"/>
            <a:chExt cx="1002515" cy="167940"/>
          </a:xfrm>
        </p:grpSpPr>
        <p:sp>
          <p:nvSpPr>
            <p:cNvPr name="Freeform 11" id="11"/>
            <p:cNvSpPr/>
            <p:nvPr/>
          </p:nvSpPr>
          <p:spPr>
            <a:xfrm flipH="false" flipV="false" rot="0">
              <a:off x="0" y="0"/>
              <a:ext cx="1002515" cy="167940"/>
            </a:xfrm>
            <a:custGeom>
              <a:avLst/>
              <a:gdLst/>
              <a:ahLst/>
              <a:cxnLst/>
              <a:rect r="r" b="b" t="t" l="l"/>
              <a:pathLst>
                <a:path h="167940" w="1002515">
                  <a:moveTo>
                    <a:pt x="83970" y="0"/>
                  </a:moveTo>
                  <a:lnTo>
                    <a:pt x="918545" y="0"/>
                  </a:lnTo>
                  <a:cubicBezTo>
                    <a:pt x="940815" y="0"/>
                    <a:pt x="962173" y="8847"/>
                    <a:pt x="977921" y="24594"/>
                  </a:cubicBezTo>
                  <a:cubicBezTo>
                    <a:pt x="993668" y="40342"/>
                    <a:pt x="1002515" y="61700"/>
                    <a:pt x="1002515" y="83970"/>
                  </a:cubicBezTo>
                  <a:lnTo>
                    <a:pt x="1002515" y="83970"/>
                  </a:lnTo>
                  <a:cubicBezTo>
                    <a:pt x="1002515" y="130346"/>
                    <a:pt x="964920" y="167940"/>
                    <a:pt x="918545"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12" id="12"/>
            <p:cNvSpPr txBox="true"/>
            <p:nvPr/>
          </p:nvSpPr>
          <p:spPr>
            <a:xfrm>
              <a:off x="0" y="-47625"/>
              <a:ext cx="1002515" cy="215565"/>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grpSp>
        <p:nvGrpSpPr>
          <p:cNvPr name="Group 13" id="13"/>
          <p:cNvGrpSpPr/>
          <p:nvPr/>
        </p:nvGrpSpPr>
        <p:grpSpPr>
          <a:xfrm rot="0">
            <a:off x="10658180" y="2201956"/>
            <a:ext cx="2632729" cy="627327"/>
            <a:chOff x="0" y="0"/>
            <a:chExt cx="704802" cy="167940"/>
          </a:xfrm>
        </p:grpSpPr>
        <p:sp>
          <p:nvSpPr>
            <p:cNvPr name="Freeform 14" id="14"/>
            <p:cNvSpPr/>
            <p:nvPr/>
          </p:nvSpPr>
          <p:spPr>
            <a:xfrm flipH="false" flipV="false" rot="0">
              <a:off x="0" y="0"/>
              <a:ext cx="704802" cy="167940"/>
            </a:xfrm>
            <a:custGeom>
              <a:avLst/>
              <a:gdLst/>
              <a:ahLst/>
              <a:cxnLst/>
              <a:rect r="r" b="b" t="t" l="l"/>
              <a:pathLst>
                <a:path h="167940" w="704802">
                  <a:moveTo>
                    <a:pt x="83970" y="0"/>
                  </a:moveTo>
                  <a:lnTo>
                    <a:pt x="620832" y="0"/>
                  </a:lnTo>
                  <a:cubicBezTo>
                    <a:pt x="667207" y="0"/>
                    <a:pt x="704802" y="37595"/>
                    <a:pt x="704802" y="83970"/>
                  </a:cubicBezTo>
                  <a:lnTo>
                    <a:pt x="704802" y="83970"/>
                  </a:lnTo>
                  <a:cubicBezTo>
                    <a:pt x="704802" y="106240"/>
                    <a:pt x="695955" y="127599"/>
                    <a:pt x="680208" y="143346"/>
                  </a:cubicBezTo>
                  <a:cubicBezTo>
                    <a:pt x="664460" y="159093"/>
                    <a:pt x="643102" y="167940"/>
                    <a:pt x="620832"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15" id="15"/>
            <p:cNvSpPr txBox="true"/>
            <p:nvPr/>
          </p:nvSpPr>
          <p:spPr>
            <a:xfrm>
              <a:off x="0" y="-38100"/>
              <a:ext cx="704802" cy="206040"/>
            </a:xfrm>
            <a:prstGeom prst="rect">
              <a:avLst/>
            </a:prstGeom>
          </p:spPr>
          <p:txBody>
            <a:bodyPr anchor="ctr" rtlCol="false" tIns="50800" lIns="50800" bIns="50800" rIns="50800"/>
            <a:lstStyle/>
            <a:p>
              <a:pPr algn="ctr">
                <a:lnSpc>
                  <a:spcPts val="2651"/>
                </a:lnSpc>
              </a:pPr>
              <a:r>
                <a:rPr lang="en-US" sz="1894" spc="-54">
                  <a:solidFill>
                    <a:srgbClr val="FFFFFF"/>
                  </a:solidFill>
                  <a:latin typeface="Inter"/>
                  <a:ea typeface="Inter"/>
                  <a:cs typeface="Inter"/>
                  <a:sym typeface="Inter"/>
                </a:rPr>
                <a:t>Self-Service Laundry</a:t>
              </a:r>
            </a:p>
          </p:txBody>
        </p:sp>
      </p:grpSp>
      <p:grpSp>
        <p:nvGrpSpPr>
          <p:cNvPr name="Group 16" id="16"/>
          <p:cNvGrpSpPr/>
          <p:nvPr/>
        </p:nvGrpSpPr>
        <p:grpSpPr>
          <a:xfrm rot="0">
            <a:off x="13676804" y="2201956"/>
            <a:ext cx="2632729" cy="627327"/>
            <a:chOff x="0" y="0"/>
            <a:chExt cx="704802" cy="167940"/>
          </a:xfrm>
        </p:grpSpPr>
        <p:sp>
          <p:nvSpPr>
            <p:cNvPr name="Freeform 17" id="17"/>
            <p:cNvSpPr/>
            <p:nvPr/>
          </p:nvSpPr>
          <p:spPr>
            <a:xfrm flipH="false" flipV="false" rot="0">
              <a:off x="0" y="0"/>
              <a:ext cx="704802" cy="167940"/>
            </a:xfrm>
            <a:custGeom>
              <a:avLst/>
              <a:gdLst/>
              <a:ahLst/>
              <a:cxnLst/>
              <a:rect r="r" b="b" t="t" l="l"/>
              <a:pathLst>
                <a:path h="167940" w="704802">
                  <a:moveTo>
                    <a:pt x="83970" y="0"/>
                  </a:moveTo>
                  <a:lnTo>
                    <a:pt x="620832" y="0"/>
                  </a:lnTo>
                  <a:cubicBezTo>
                    <a:pt x="667207" y="0"/>
                    <a:pt x="704802" y="37595"/>
                    <a:pt x="704802" y="83970"/>
                  </a:cubicBezTo>
                  <a:lnTo>
                    <a:pt x="704802" y="83970"/>
                  </a:lnTo>
                  <a:cubicBezTo>
                    <a:pt x="704802" y="106240"/>
                    <a:pt x="695955" y="127599"/>
                    <a:pt x="680208" y="143346"/>
                  </a:cubicBezTo>
                  <a:cubicBezTo>
                    <a:pt x="664460" y="159093"/>
                    <a:pt x="643102" y="167940"/>
                    <a:pt x="620832"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18" id="18"/>
            <p:cNvSpPr txBox="true"/>
            <p:nvPr/>
          </p:nvSpPr>
          <p:spPr>
            <a:xfrm>
              <a:off x="0" y="-38100"/>
              <a:ext cx="704802" cy="206040"/>
            </a:xfrm>
            <a:prstGeom prst="rect">
              <a:avLst/>
            </a:prstGeom>
          </p:spPr>
          <p:txBody>
            <a:bodyPr anchor="ctr" rtlCol="false" tIns="50800" lIns="50800" bIns="50800" rIns="50800"/>
            <a:lstStyle/>
            <a:p>
              <a:pPr algn="ctr">
                <a:lnSpc>
                  <a:spcPts val="2651"/>
                </a:lnSpc>
              </a:pPr>
              <a:r>
                <a:rPr lang="en-US" sz="1894" spc="-54">
                  <a:solidFill>
                    <a:srgbClr val="FFFFFF"/>
                  </a:solidFill>
                  <a:latin typeface="Inter"/>
                  <a:ea typeface="Inter"/>
                  <a:cs typeface="Inter"/>
                  <a:sym typeface="Inter"/>
                </a:rPr>
                <a:t>Full-Service Laundry</a:t>
              </a:r>
            </a:p>
          </p:txBody>
        </p:sp>
      </p:grpSp>
      <p:sp>
        <p:nvSpPr>
          <p:cNvPr name="Freeform 19" id="19"/>
          <p:cNvSpPr/>
          <p:nvPr/>
        </p:nvSpPr>
        <p:spPr>
          <a:xfrm flipH="false" flipV="false" rot="0">
            <a:off x="11067030" y="3066478"/>
            <a:ext cx="4840627" cy="5129759"/>
          </a:xfrm>
          <a:custGeom>
            <a:avLst/>
            <a:gdLst/>
            <a:ahLst/>
            <a:cxnLst/>
            <a:rect r="r" b="b" t="t" l="l"/>
            <a:pathLst>
              <a:path h="5129759" w="4840627">
                <a:moveTo>
                  <a:pt x="0" y="0"/>
                </a:moveTo>
                <a:lnTo>
                  <a:pt x="4840627" y="0"/>
                </a:lnTo>
                <a:lnTo>
                  <a:pt x="4840627" y="5129759"/>
                </a:lnTo>
                <a:lnTo>
                  <a:pt x="0" y="5129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806598" y="2449606"/>
            <a:ext cx="5403505" cy="1919839"/>
          </a:xfrm>
          <a:prstGeom prst="rect">
            <a:avLst/>
          </a:prstGeom>
        </p:spPr>
        <p:txBody>
          <a:bodyPr anchor="t" rtlCol="false" tIns="0" lIns="0" bIns="0" rIns="0">
            <a:spAutoFit/>
          </a:bodyPr>
          <a:lstStyle/>
          <a:p>
            <a:pPr algn="l">
              <a:lnSpc>
                <a:spcPts val="7236"/>
              </a:lnSpc>
            </a:pPr>
            <a:r>
              <a:rPr lang="en-US" sz="8223" spc="-180" b="true">
                <a:solidFill>
                  <a:srgbClr val="212120"/>
                </a:solidFill>
                <a:latin typeface="Comic Sans Bold"/>
                <a:ea typeface="Comic Sans Bold"/>
                <a:cs typeface="Comic Sans Bold"/>
                <a:sym typeface="Comic Sans Bold"/>
              </a:rPr>
              <a:t>Tujuan Aplikasi</a:t>
            </a:r>
          </a:p>
        </p:txBody>
      </p:sp>
      <p:sp>
        <p:nvSpPr>
          <p:cNvPr name="TextBox 21" id="21"/>
          <p:cNvSpPr txBox="true"/>
          <p:nvPr/>
        </p:nvSpPr>
        <p:spPr>
          <a:xfrm rot="0">
            <a:off x="1446268" y="6364066"/>
            <a:ext cx="7577622" cy="1824725"/>
          </a:xfrm>
          <a:prstGeom prst="rect">
            <a:avLst/>
          </a:prstGeom>
        </p:spPr>
        <p:txBody>
          <a:bodyPr anchor="t" rtlCol="false" tIns="0" lIns="0" bIns="0" rIns="0">
            <a:spAutoFit/>
          </a:bodyPr>
          <a:lstStyle/>
          <a:p>
            <a:pPr algn="just">
              <a:lnSpc>
                <a:spcPts val="2475"/>
              </a:lnSpc>
            </a:pPr>
            <a:r>
              <a:rPr lang="en-US" b="true" sz="1768" spc="-86">
                <a:solidFill>
                  <a:srgbClr val="000000"/>
                </a:solidFill>
                <a:latin typeface="Inter Medium"/>
                <a:ea typeface="Inter Medium"/>
                <a:cs typeface="Inter Medium"/>
                <a:sym typeface="Inter Medium"/>
              </a:rPr>
              <a:t>Aplikasi Smart Laundry Management System dibuat untuk membantu pengelolaan data pelanggan dan transaksi laundry.</a:t>
            </a:r>
          </a:p>
          <a:p>
            <a:pPr algn="just">
              <a:lnSpc>
                <a:spcPts val="2475"/>
              </a:lnSpc>
            </a:pPr>
            <a:r>
              <a:rPr lang="en-US" b="true" sz="1768" spc="-86">
                <a:solidFill>
                  <a:srgbClr val="000000"/>
                </a:solidFill>
                <a:latin typeface="Inter Medium"/>
                <a:ea typeface="Inter Medium"/>
                <a:cs typeface="Inter Medium"/>
                <a:sym typeface="Inter Medium"/>
              </a:rPr>
              <a:t> Aplikasi ini bertujuan menerapkan konsep Object Oriented Programming dalam bahasa Java.</a:t>
            </a:r>
          </a:p>
          <a:p>
            <a:pPr algn="just">
              <a:lnSpc>
                <a:spcPts val="2475"/>
              </a:lnSpc>
              <a:spcBef>
                <a:spcPct val="0"/>
              </a:spcBef>
            </a:pPr>
            <a:r>
              <a:rPr lang="en-US" b="true" sz="1768" spc="-86">
                <a:solidFill>
                  <a:srgbClr val="000000"/>
                </a:solidFill>
                <a:latin typeface="Inter Medium"/>
                <a:ea typeface="Inter Medium"/>
                <a:cs typeface="Inter Medium"/>
                <a:sym typeface="Inter Medium"/>
              </a:rPr>
              <a:t> Aplikasi membantu perhitungan biaya laundry secara otomatis dan sistematis.</a:t>
            </a:r>
          </a:p>
        </p:txBody>
      </p:sp>
      <p:sp>
        <p:nvSpPr>
          <p:cNvPr name="AutoShape 22" id="22"/>
          <p:cNvSpPr/>
          <p:nvPr/>
        </p:nvSpPr>
        <p:spPr>
          <a:xfrm>
            <a:off x="1028700" y="4855220"/>
            <a:ext cx="8412757"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940752">
            <a:off x="3186867" y="2076925"/>
            <a:ext cx="4730416" cy="4728526"/>
            <a:chOff x="0" y="0"/>
            <a:chExt cx="1998256" cy="1997458"/>
          </a:xfrm>
        </p:grpSpPr>
        <p:sp>
          <p:nvSpPr>
            <p:cNvPr name="Freeform 3" id="3"/>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4" id="4"/>
            <p:cNvSpPr txBox="true"/>
            <p:nvPr/>
          </p:nvSpPr>
          <p:spPr>
            <a:xfrm>
              <a:off x="0" y="-38100"/>
              <a:ext cx="1998256" cy="2035558"/>
            </a:xfrm>
            <a:prstGeom prst="rect">
              <a:avLst/>
            </a:prstGeom>
          </p:spPr>
          <p:txBody>
            <a:bodyPr anchor="ctr" rtlCol="false" tIns="31673" lIns="31673" bIns="31673" rIns="31673"/>
            <a:lstStyle/>
            <a:p>
              <a:pPr algn="ctr">
                <a:lnSpc>
                  <a:spcPts val="2659"/>
                </a:lnSpc>
                <a:spcBef>
                  <a:spcPct val="0"/>
                </a:spcBef>
              </a:pPr>
            </a:p>
          </p:txBody>
        </p:sp>
      </p:grpSp>
      <p:sp>
        <p:nvSpPr>
          <p:cNvPr name="Freeform 5" id="5"/>
          <p:cNvSpPr/>
          <p:nvPr/>
        </p:nvSpPr>
        <p:spPr>
          <a:xfrm flipH="false" flipV="false" rot="940752">
            <a:off x="3186902" y="2076670"/>
            <a:ext cx="4728526" cy="4728526"/>
          </a:xfrm>
          <a:custGeom>
            <a:avLst/>
            <a:gdLst/>
            <a:ahLst/>
            <a:cxnLst/>
            <a:rect r="r" b="b" t="t" l="l"/>
            <a:pathLst>
              <a:path h="4728526" w="4728526">
                <a:moveTo>
                  <a:pt x="0" y="0"/>
                </a:moveTo>
                <a:lnTo>
                  <a:pt x="4728526" y="0"/>
                </a:lnTo>
                <a:lnTo>
                  <a:pt x="4728526" y="4728526"/>
                </a:lnTo>
                <a:lnTo>
                  <a:pt x="0" y="472852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913585">
            <a:off x="3648725" y="2531148"/>
            <a:ext cx="3804880" cy="3569669"/>
          </a:xfrm>
          <a:custGeom>
            <a:avLst/>
            <a:gdLst/>
            <a:ahLst/>
            <a:cxnLst/>
            <a:rect r="r" b="b" t="t" l="l"/>
            <a:pathLst>
              <a:path h="3569669" w="3804880">
                <a:moveTo>
                  <a:pt x="0" y="0"/>
                </a:moveTo>
                <a:lnTo>
                  <a:pt x="3804880" y="0"/>
                </a:lnTo>
                <a:lnTo>
                  <a:pt x="3804880" y="3569669"/>
                </a:lnTo>
                <a:lnTo>
                  <a:pt x="0" y="3569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352370">
            <a:off x="1202706" y="3866587"/>
            <a:ext cx="4730416" cy="4728526"/>
            <a:chOff x="0" y="0"/>
            <a:chExt cx="1998256" cy="1997458"/>
          </a:xfrm>
        </p:grpSpPr>
        <p:sp>
          <p:nvSpPr>
            <p:cNvPr name="Freeform 8" id="8"/>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9" id="9"/>
            <p:cNvSpPr txBox="true"/>
            <p:nvPr/>
          </p:nvSpPr>
          <p:spPr>
            <a:xfrm>
              <a:off x="0" y="-38100"/>
              <a:ext cx="1998256" cy="2035558"/>
            </a:xfrm>
            <a:prstGeom prst="rect">
              <a:avLst/>
            </a:prstGeom>
          </p:spPr>
          <p:txBody>
            <a:bodyPr anchor="ctr" rtlCol="false" tIns="31673" lIns="31673" bIns="31673" rIns="31673"/>
            <a:lstStyle/>
            <a:p>
              <a:pPr algn="ctr">
                <a:lnSpc>
                  <a:spcPts val="2659"/>
                </a:lnSpc>
                <a:spcBef>
                  <a:spcPct val="0"/>
                </a:spcBef>
              </a:pPr>
            </a:p>
          </p:txBody>
        </p:sp>
      </p:grpSp>
      <p:sp>
        <p:nvSpPr>
          <p:cNvPr name="Freeform 10" id="10"/>
          <p:cNvSpPr/>
          <p:nvPr/>
        </p:nvSpPr>
        <p:spPr>
          <a:xfrm flipH="false" flipV="false" rot="-352370">
            <a:off x="1202711" y="3866684"/>
            <a:ext cx="4728526" cy="4728526"/>
          </a:xfrm>
          <a:custGeom>
            <a:avLst/>
            <a:gdLst/>
            <a:ahLst/>
            <a:cxnLst/>
            <a:rect r="r" b="b" t="t" l="l"/>
            <a:pathLst>
              <a:path h="4728526" w="4728526">
                <a:moveTo>
                  <a:pt x="0" y="0"/>
                </a:moveTo>
                <a:lnTo>
                  <a:pt x="4728526" y="0"/>
                </a:lnTo>
                <a:lnTo>
                  <a:pt x="4728526" y="4728526"/>
                </a:lnTo>
                <a:lnTo>
                  <a:pt x="0" y="472852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432889">
            <a:off x="3492269" y="1444093"/>
            <a:ext cx="1041704" cy="420137"/>
            <a:chOff x="0" y="0"/>
            <a:chExt cx="312471" cy="126025"/>
          </a:xfrm>
        </p:grpSpPr>
        <p:sp>
          <p:nvSpPr>
            <p:cNvPr name="Freeform 12" id="12"/>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13" id="13"/>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14" id="14"/>
          <p:cNvGrpSpPr/>
          <p:nvPr/>
        </p:nvGrpSpPr>
        <p:grpSpPr>
          <a:xfrm rot="1867633">
            <a:off x="1006808" y="8515259"/>
            <a:ext cx="1041704" cy="420137"/>
            <a:chOff x="0" y="0"/>
            <a:chExt cx="312471" cy="126025"/>
          </a:xfrm>
        </p:grpSpPr>
        <p:sp>
          <p:nvSpPr>
            <p:cNvPr name="Freeform 15" id="15"/>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16" id="16"/>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17" id="17"/>
          <p:cNvGrpSpPr/>
          <p:nvPr/>
        </p:nvGrpSpPr>
        <p:grpSpPr>
          <a:xfrm rot="83265">
            <a:off x="8568271" y="1356471"/>
            <a:ext cx="8790085" cy="8073685"/>
            <a:chOff x="0" y="0"/>
            <a:chExt cx="2315084" cy="2126403"/>
          </a:xfrm>
        </p:grpSpPr>
        <p:sp>
          <p:nvSpPr>
            <p:cNvPr name="Freeform 18" id="18"/>
            <p:cNvSpPr/>
            <p:nvPr/>
          </p:nvSpPr>
          <p:spPr>
            <a:xfrm flipH="false" flipV="false" rot="0">
              <a:off x="0" y="0"/>
              <a:ext cx="2315084" cy="2126403"/>
            </a:xfrm>
            <a:custGeom>
              <a:avLst/>
              <a:gdLst/>
              <a:ahLst/>
              <a:cxnLst/>
              <a:rect r="r" b="b" t="t" l="l"/>
              <a:pathLst>
                <a:path h="2126403" w="2315084">
                  <a:moveTo>
                    <a:pt x="0" y="0"/>
                  </a:moveTo>
                  <a:lnTo>
                    <a:pt x="2315084" y="0"/>
                  </a:lnTo>
                  <a:lnTo>
                    <a:pt x="2315084" y="2126403"/>
                  </a:lnTo>
                  <a:lnTo>
                    <a:pt x="0" y="2126403"/>
                  </a:lnTo>
                  <a:close/>
                </a:path>
              </a:pathLst>
            </a:custGeom>
            <a:solidFill>
              <a:srgbClr val="FFFFFF"/>
            </a:solidFill>
            <a:ln w="19050" cap="sq">
              <a:solidFill>
                <a:srgbClr val="000000"/>
              </a:solidFill>
              <a:prstDash val="solid"/>
              <a:miter/>
            </a:ln>
          </p:spPr>
        </p:sp>
        <p:sp>
          <p:nvSpPr>
            <p:cNvPr name="TextBox 19" id="19"/>
            <p:cNvSpPr txBox="true"/>
            <p:nvPr/>
          </p:nvSpPr>
          <p:spPr>
            <a:xfrm>
              <a:off x="0" y="-38100"/>
              <a:ext cx="2315084" cy="2164503"/>
            </a:xfrm>
            <a:prstGeom prst="rect">
              <a:avLst/>
            </a:prstGeom>
          </p:spPr>
          <p:txBody>
            <a:bodyPr anchor="ctr" rtlCol="false" tIns="50800" lIns="50800" bIns="50800" rIns="50800"/>
            <a:lstStyle/>
            <a:p>
              <a:pPr algn="ctr">
                <a:lnSpc>
                  <a:spcPts val="2791"/>
                </a:lnSpc>
              </a:pPr>
            </a:p>
          </p:txBody>
        </p:sp>
      </p:grpSp>
      <p:grpSp>
        <p:nvGrpSpPr>
          <p:cNvPr name="Group 20" id="20"/>
          <p:cNvGrpSpPr/>
          <p:nvPr/>
        </p:nvGrpSpPr>
        <p:grpSpPr>
          <a:xfrm rot="0">
            <a:off x="9642037" y="5391278"/>
            <a:ext cx="4715373" cy="589974"/>
            <a:chOff x="0" y="0"/>
            <a:chExt cx="1241909" cy="155384"/>
          </a:xfrm>
        </p:grpSpPr>
        <p:sp>
          <p:nvSpPr>
            <p:cNvPr name="Freeform 21" id="21"/>
            <p:cNvSpPr/>
            <p:nvPr/>
          </p:nvSpPr>
          <p:spPr>
            <a:xfrm flipH="false" flipV="false" rot="0">
              <a:off x="0" y="0"/>
              <a:ext cx="1241909" cy="155384"/>
            </a:xfrm>
            <a:custGeom>
              <a:avLst/>
              <a:gdLst/>
              <a:ahLst/>
              <a:cxnLst/>
              <a:rect r="r" b="b" t="t" l="l"/>
              <a:pathLst>
                <a:path h="155384" w="1241909">
                  <a:moveTo>
                    <a:pt x="77692" y="0"/>
                  </a:moveTo>
                  <a:lnTo>
                    <a:pt x="1164217" y="0"/>
                  </a:lnTo>
                  <a:cubicBezTo>
                    <a:pt x="1184822" y="0"/>
                    <a:pt x="1204583" y="8185"/>
                    <a:pt x="1219153" y="22755"/>
                  </a:cubicBezTo>
                  <a:cubicBezTo>
                    <a:pt x="1233724" y="37326"/>
                    <a:pt x="1241909" y="57087"/>
                    <a:pt x="1241909" y="77692"/>
                  </a:cubicBezTo>
                  <a:lnTo>
                    <a:pt x="1241909" y="77692"/>
                  </a:lnTo>
                  <a:cubicBezTo>
                    <a:pt x="1241909" y="98297"/>
                    <a:pt x="1233724" y="118059"/>
                    <a:pt x="1219153" y="132629"/>
                  </a:cubicBezTo>
                  <a:cubicBezTo>
                    <a:pt x="1204583" y="147199"/>
                    <a:pt x="1184822" y="155384"/>
                    <a:pt x="1164217" y="155384"/>
                  </a:cubicBezTo>
                  <a:lnTo>
                    <a:pt x="77692" y="155384"/>
                  </a:lnTo>
                  <a:cubicBezTo>
                    <a:pt x="57087" y="155384"/>
                    <a:pt x="37326" y="147199"/>
                    <a:pt x="22755" y="132629"/>
                  </a:cubicBezTo>
                  <a:cubicBezTo>
                    <a:pt x="8185" y="118059"/>
                    <a:pt x="0" y="98297"/>
                    <a:pt x="0" y="77692"/>
                  </a:cubicBezTo>
                  <a:lnTo>
                    <a:pt x="0" y="77692"/>
                  </a:lnTo>
                  <a:cubicBezTo>
                    <a:pt x="0" y="57087"/>
                    <a:pt x="8185" y="37326"/>
                    <a:pt x="22755" y="22755"/>
                  </a:cubicBezTo>
                  <a:cubicBezTo>
                    <a:pt x="37326" y="8185"/>
                    <a:pt x="57087" y="0"/>
                    <a:pt x="77692" y="0"/>
                  </a:cubicBezTo>
                  <a:close/>
                </a:path>
              </a:pathLst>
            </a:custGeom>
            <a:solidFill>
              <a:srgbClr val="212120"/>
            </a:solidFill>
          </p:spPr>
        </p:sp>
        <p:sp>
          <p:nvSpPr>
            <p:cNvPr name="TextBox 22" id="22"/>
            <p:cNvSpPr txBox="true"/>
            <p:nvPr/>
          </p:nvSpPr>
          <p:spPr>
            <a:xfrm>
              <a:off x="0" y="-47625"/>
              <a:ext cx="1241909" cy="203009"/>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sp>
        <p:nvSpPr>
          <p:cNvPr name="AutoShape 23" id="23"/>
          <p:cNvSpPr/>
          <p:nvPr/>
        </p:nvSpPr>
        <p:spPr>
          <a:xfrm flipV="true">
            <a:off x="8829323" y="4636749"/>
            <a:ext cx="8548651" cy="236124"/>
          </a:xfrm>
          <a:prstGeom prst="line">
            <a:avLst/>
          </a:prstGeom>
          <a:ln cap="flat" w="19050">
            <a:solidFill>
              <a:srgbClr val="000000"/>
            </a:solidFill>
            <a:prstDash val="solid"/>
            <a:headEnd type="none" len="sm" w="sm"/>
            <a:tailEnd type="none" len="sm" w="sm"/>
          </a:ln>
        </p:spPr>
      </p:sp>
      <p:sp>
        <p:nvSpPr>
          <p:cNvPr name="Freeform 24" id="24"/>
          <p:cNvSpPr/>
          <p:nvPr/>
        </p:nvSpPr>
        <p:spPr>
          <a:xfrm flipH="false" flipV="false" rot="71592">
            <a:off x="1919241" y="4700570"/>
            <a:ext cx="3233312" cy="3145130"/>
          </a:xfrm>
          <a:custGeom>
            <a:avLst/>
            <a:gdLst/>
            <a:ahLst/>
            <a:cxnLst/>
            <a:rect r="r" b="b" t="t" l="l"/>
            <a:pathLst>
              <a:path h="3145130" w="3233312">
                <a:moveTo>
                  <a:pt x="0" y="0"/>
                </a:moveTo>
                <a:lnTo>
                  <a:pt x="3233311" y="0"/>
                </a:lnTo>
                <a:lnTo>
                  <a:pt x="3233311" y="3145130"/>
                </a:lnTo>
                <a:lnTo>
                  <a:pt x="0" y="3145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9229832" y="2313632"/>
            <a:ext cx="7531807" cy="1863916"/>
          </a:xfrm>
          <a:prstGeom prst="rect">
            <a:avLst/>
          </a:prstGeom>
        </p:spPr>
        <p:txBody>
          <a:bodyPr anchor="t" rtlCol="false" tIns="0" lIns="0" bIns="0" rIns="0">
            <a:spAutoFit/>
          </a:bodyPr>
          <a:lstStyle/>
          <a:p>
            <a:pPr algn="l">
              <a:lnSpc>
                <a:spcPts val="7068"/>
              </a:lnSpc>
            </a:pPr>
            <a:r>
              <a:rPr lang="en-US" sz="8032" spc="-176" b="true">
                <a:solidFill>
                  <a:srgbClr val="212120"/>
                </a:solidFill>
                <a:latin typeface="Comic Sans Bold"/>
                <a:ea typeface="Comic Sans Bold"/>
                <a:cs typeface="Comic Sans Bold"/>
                <a:sym typeface="Comic Sans Bold"/>
              </a:rPr>
              <a:t>Deskripsi Umum Aplikasi</a:t>
            </a:r>
          </a:p>
        </p:txBody>
      </p:sp>
      <p:sp>
        <p:nvSpPr>
          <p:cNvPr name="TextBox 26" id="26"/>
          <p:cNvSpPr txBox="true"/>
          <p:nvPr/>
        </p:nvSpPr>
        <p:spPr>
          <a:xfrm rot="0">
            <a:off x="9011842" y="6499707"/>
            <a:ext cx="8008101" cy="1978900"/>
          </a:xfrm>
          <a:prstGeom prst="rect">
            <a:avLst/>
          </a:prstGeom>
        </p:spPr>
        <p:txBody>
          <a:bodyPr anchor="t" rtlCol="false" tIns="0" lIns="0" bIns="0" rIns="0">
            <a:spAutoFit/>
          </a:bodyPr>
          <a:lstStyle/>
          <a:p>
            <a:pPr algn="just">
              <a:lnSpc>
                <a:spcPts val="2689"/>
              </a:lnSpc>
            </a:pPr>
            <a:r>
              <a:rPr lang="en-US" b="true" sz="1920" spc="-94">
                <a:solidFill>
                  <a:srgbClr val="212120"/>
                </a:solidFill>
                <a:latin typeface="Inter Medium"/>
                <a:ea typeface="Inter Medium"/>
                <a:cs typeface="Inter Medium"/>
                <a:sym typeface="Inter Medium"/>
              </a:rPr>
              <a:t>Smart Laundry Management System merupakan aplikasi berbasis Java console yang dirancang untuk usaha laundry skala kecil hingga menengah.</a:t>
            </a:r>
          </a:p>
          <a:p>
            <a:pPr algn="just">
              <a:lnSpc>
                <a:spcPts val="2689"/>
              </a:lnSpc>
            </a:pPr>
            <a:r>
              <a:rPr lang="en-US" b="true" sz="1920" spc="-94">
                <a:solidFill>
                  <a:srgbClr val="212120"/>
                </a:solidFill>
                <a:latin typeface="Inter Medium"/>
                <a:ea typeface="Inter Medium"/>
                <a:cs typeface="Inter Medium"/>
                <a:sym typeface="Inter Medium"/>
              </a:rPr>
              <a:t> Aplikasi ini mengelola data pelanggan, layanan laundry, dan transaksi secara terstruktur.</a:t>
            </a:r>
          </a:p>
          <a:p>
            <a:pPr algn="just">
              <a:lnSpc>
                <a:spcPts val="2689"/>
              </a:lnSpc>
              <a:spcBef>
                <a:spcPct val="0"/>
              </a:spcBef>
            </a:pPr>
            <a:r>
              <a:rPr lang="en-US" b="true" sz="1920" spc="-94">
                <a:solidFill>
                  <a:srgbClr val="212120"/>
                </a:solidFill>
                <a:latin typeface="Inter Medium"/>
                <a:ea typeface="Inter Medium"/>
                <a:cs typeface="Inter Medium"/>
                <a:sym typeface="Inter Medium"/>
              </a:rPr>
              <a:t> Tampilan aplikasi dibuat menyerupai form agar mudah digunakan meskipun berbasis teks.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0">
            <a:off x="1065622" y="1431001"/>
            <a:ext cx="7434702" cy="7431838"/>
            <a:chOff x="0" y="0"/>
            <a:chExt cx="9912937" cy="9909117"/>
          </a:xfrm>
        </p:grpSpPr>
        <p:grpSp>
          <p:nvGrpSpPr>
            <p:cNvPr name="Group 3" id="3"/>
            <p:cNvGrpSpPr/>
            <p:nvPr/>
          </p:nvGrpSpPr>
          <p:grpSpPr>
            <a:xfrm rot="-62229">
              <a:off x="87303" y="87338"/>
              <a:ext cx="9738331" cy="9734441"/>
              <a:chOff x="0" y="0"/>
              <a:chExt cx="1998256" cy="1997458"/>
            </a:xfrm>
          </p:grpSpPr>
          <p:sp>
            <p:nvSpPr>
              <p:cNvPr name="Freeform 4" id="4"/>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5" id="5"/>
              <p:cNvSpPr txBox="true"/>
              <p:nvPr/>
            </p:nvSpPr>
            <p:spPr>
              <a:xfrm>
                <a:off x="0" y="-38100"/>
                <a:ext cx="1998256" cy="2035558"/>
              </a:xfrm>
              <a:prstGeom prst="rect">
                <a:avLst/>
              </a:prstGeom>
            </p:spPr>
            <p:txBody>
              <a:bodyPr anchor="ctr" rtlCol="false" tIns="48903" lIns="48903" bIns="48903" rIns="48903"/>
              <a:lstStyle/>
              <a:p>
                <a:pPr algn="ctr">
                  <a:lnSpc>
                    <a:spcPts val="2659"/>
                  </a:lnSpc>
                  <a:spcBef>
                    <a:spcPct val="0"/>
                  </a:spcBef>
                </a:pPr>
              </a:p>
            </p:txBody>
          </p:sp>
        </p:grpSp>
        <p:sp>
          <p:nvSpPr>
            <p:cNvPr name="Freeform 6" id="6"/>
            <p:cNvSpPr/>
            <p:nvPr/>
          </p:nvSpPr>
          <p:spPr>
            <a:xfrm flipH="false" flipV="false" rot="-62229">
              <a:off x="87303" y="87374"/>
              <a:ext cx="9734441" cy="9734441"/>
            </a:xfrm>
            <a:custGeom>
              <a:avLst/>
              <a:gdLst/>
              <a:ahLst/>
              <a:cxnLst/>
              <a:rect r="r" b="b" t="t" l="l"/>
              <a:pathLst>
                <a:path h="9734441" w="9734441">
                  <a:moveTo>
                    <a:pt x="0" y="0"/>
                  </a:moveTo>
                  <a:lnTo>
                    <a:pt x="9734441" y="0"/>
                  </a:lnTo>
                  <a:lnTo>
                    <a:pt x="9734441" y="9734440"/>
                  </a:lnTo>
                  <a:lnTo>
                    <a:pt x="0" y="9734440"/>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131916">
            <a:off x="8701505" y="1394063"/>
            <a:ext cx="8557795" cy="7498874"/>
            <a:chOff x="0" y="0"/>
            <a:chExt cx="11410394" cy="9998498"/>
          </a:xfrm>
        </p:grpSpPr>
        <p:grpSp>
          <p:nvGrpSpPr>
            <p:cNvPr name="Group 8" id="8"/>
            <p:cNvGrpSpPr/>
            <p:nvPr/>
          </p:nvGrpSpPr>
          <p:grpSpPr>
            <a:xfrm rot="-68798">
              <a:off x="96692" y="111255"/>
              <a:ext cx="11217010" cy="9775989"/>
              <a:chOff x="0" y="0"/>
              <a:chExt cx="2215706" cy="1931059"/>
            </a:xfrm>
          </p:grpSpPr>
          <p:sp>
            <p:nvSpPr>
              <p:cNvPr name="Freeform 9" id="9"/>
              <p:cNvSpPr/>
              <p:nvPr/>
            </p:nvSpPr>
            <p:spPr>
              <a:xfrm flipH="false" flipV="false" rot="0">
                <a:off x="0" y="0"/>
                <a:ext cx="2215706" cy="1931059"/>
              </a:xfrm>
              <a:custGeom>
                <a:avLst/>
                <a:gdLst/>
                <a:ahLst/>
                <a:cxnLst/>
                <a:rect r="r" b="b" t="t" l="l"/>
                <a:pathLst>
                  <a:path h="1931059" w="2215706">
                    <a:moveTo>
                      <a:pt x="0" y="0"/>
                    </a:moveTo>
                    <a:lnTo>
                      <a:pt x="2215706" y="0"/>
                    </a:lnTo>
                    <a:lnTo>
                      <a:pt x="2215706" y="1931059"/>
                    </a:lnTo>
                    <a:lnTo>
                      <a:pt x="0" y="1931059"/>
                    </a:lnTo>
                    <a:close/>
                  </a:path>
                </a:pathLst>
              </a:custGeom>
              <a:solidFill>
                <a:srgbClr val="FFFFFF"/>
              </a:solidFill>
              <a:ln w="19050" cap="sq">
                <a:solidFill>
                  <a:srgbClr val="000000"/>
                </a:solidFill>
                <a:prstDash val="solid"/>
                <a:miter/>
              </a:ln>
            </p:spPr>
          </p:sp>
          <p:sp>
            <p:nvSpPr>
              <p:cNvPr name="TextBox 10" id="10"/>
              <p:cNvSpPr txBox="true"/>
              <p:nvPr/>
            </p:nvSpPr>
            <p:spPr>
              <a:xfrm>
                <a:off x="0" y="-38100"/>
                <a:ext cx="2215706" cy="1969159"/>
              </a:xfrm>
              <a:prstGeom prst="rect">
                <a:avLst/>
              </a:prstGeom>
            </p:spPr>
            <p:txBody>
              <a:bodyPr anchor="ctr" rtlCol="false" tIns="50800" lIns="50800" bIns="50800" rIns="50800"/>
              <a:lstStyle/>
              <a:p>
                <a:pPr algn="ctr">
                  <a:lnSpc>
                    <a:spcPts val="2791"/>
                  </a:lnSpc>
                </a:pPr>
              </a:p>
            </p:txBody>
          </p:sp>
        </p:grpSp>
        <p:grpSp>
          <p:nvGrpSpPr>
            <p:cNvPr name="Group 11" id="11"/>
            <p:cNvGrpSpPr/>
            <p:nvPr/>
          </p:nvGrpSpPr>
          <p:grpSpPr>
            <a:xfrm rot="0">
              <a:off x="797977" y="4128139"/>
              <a:ext cx="7405398" cy="850198"/>
              <a:chOff x="0" y="0"/>
              <a:chExt cx="1462795" cy="167940"/>
            </a:xfrm>
          </p:grpSpPr>
          <p:sp>
            <p:nvSpPr>
              <p:cNvPr name="Freeform 12" id="12"/>
              <p:cNvSpPr/>
              <p:nvPr/>
            </p:nvSpPr>
            <p:spPr>
              <a:xfrm flipH="false" flipV="false" rot="0">
                <a:off x="0" y="0"/>
                <a:ext cx="1462795" cy="167940"/>
              </a:xfrm>
              <a:custGeom>
                <a:avLst/>
                <a:gdLst/>
                <a:ahLst/>
                <a:cxnLst/>
                <a:rect r="r" b="b" t="t" l="l"/>
                <a:pathLst>
                  <a:path h="167940" w="1462795">
                    <a:moveTo>
                      <a:pt x="83970" y="0"/>
                    </a:moveTo>
                    <a:lnTo>
                      <a:pt x="1378825" y="0"/>
                    </a:lnTo>
                    <a:cubicBezTo>
                      <a:pt x="1425200" y="0"/>
                      <a:pt x="1462795" y="37595"/>
                      <a:pt x="1462795" y="83970"/>
                    </a:cubicBezTo>
                    <a:lnTo>
                      <a:pt x="1462795" y="83970"/>
                    </a:lnTo>
                    <a:cubicBezTo>
                      <a:pt x="1462795" y="106240"/>
                      <a:pt x="1453948" y="127599"/>
                      <a:pt x="1438200" y="143346"/>
                    </a:cubicBezTo>
                    <a:cubicBezTo>
                      <a:pt x="1422453" y="159093"/>
                      <a:pt x="1401095" y="167940"/>
                      <a:pt x="1378825"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13" id="13"/>
              <p:cNvSpPr txBox="true"/>
              <p:nvPr/>
            </p:nvSpPr>
            <p:spPr>
              <a:xfrm>
                <a:off x="0" y="-47625"/>
                <a:ext cx="1462795" cy="215565"/>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sp>
          <p:nvSpPr>
            <p:cNvPr name="TextBox 14" id="14"/>
            <p:cNvSpPr txBox="true"/>
            <p:nvPr/>
          </p:nvSpPr>
          <p:spPr>
            <a:xfrm rot="0">
              <a:off x="1133890" y="1331190"/>
              <a:ext cx="9142615" cy="1381384"/>
            </a:xfrm>
            <a:prstGeom prst="rect">
              <a:avLst/>
            </a:prstGeom>
          </p:spPr>
          <p:txBody>
            <a:bodyPr anchor="t" rtlCol="false" tIns="0" lIns="0" bIns="0" rIns="0">
              <a:spAutoFit/>
            </a:bodyPr>
            <a:lstStyle/>
            <a:p>
              <a:pPr algn="l">
                <a:lnSpc>
                  <a:spcPts val="7068"/>
                </a:lnSpc>
              </a:pPr>
              <a:r>
                <a:rPr lang="en-US" sz="8032" spc="-176" b="true">
                  <a:solidFill>
                    <a:srgbClr val="212120"/>
                  </a:solidFill>
                  <a:latin typeface="Comic Sans Bold"/>
                  <a:ea typeface="Comic Sans Bold"/>
                  <a:cs typeface="Comic Sans Bold"/>
                  <a:sym typeface="Comic Sans Bold"/>
                </a:rPr>
                <a:t>Fitur Utama</a:t>
              </a:r>
            </a:p>
          </p:txBody>
        </p:sp>
        <p:sp>
          <p:nvSpPr>
            <p:cNvPr name="TextBox 15" id="15"/>
            <p:cNvSpPr txBox="true"/>
            <p:nvPr/>
          </p:nvSpPr>
          <p:spPr>
            <a:xfrm rot="0">
              <a:off x="797977" y="5740336"/>
              <a:ext cx="10210070" cy="2445394"/>
            </a:xfrm>
            <a:prstGeom prst="rect">
              <a:avLst/>
            </a:prstGeom>
          </p:spPr>
          <p:txBody>
            <a:bodyPr anchor="t" rtlCol="false" tIns="0" lIns="0" bIns="0" rIns="0">
              <a:spAutoFit/>
            </a:bodyPr>
            <a:lstStyle/>
            <a:p>
              <a:pPr algn="just">
                <a:lnSpc>
                  <a:spcPts val="2501"/>
                </a:lnSpc>
              </a:pPr>
              <a:r>
                <a:rPr lang="en-US" b="true" sz="1786" spc="-87">
                  <a:solidFill>
                    <a:srgbClr val="000000"/>
                  </a:solidFill>
                  <a:latin typeface="Inter Medium"/>
                  <a:ea typeface="Inter Medium"/>
                  <a:cs typeface="Inter Medium"/>
                  <a:sym typeface="Inter Medium"/>
                </a:rPr>
                <a:t>Aplikasi memiliki sistem login sebagai keamanan awal.</a:t>
              </a:r>
            </a:p>
            <a:p>
              <a:pPr algn="just">
                <a:lnSpc>
                  <a:spcPts val="2501"/>
                </a:lnSpc>
              </a:pPr>
              <a:r>
                <a:rPr lang="en-US" b="true" sz="1786" spc="-87">
                  <a:solidFill>
                    <a:srgbClr val="000000"/>
                  </a:solidFill>
                  <a:latin typeface="Inter Medium"/>
                  <a:ea typeface="Inter Medium"/>
                  <a:cs typeface="Inter Medium"/>
                  <a:sym typeface="Inter Medium"/>
                </a:rPr>
                <a:t> Pengguna dapat menginput data pelanggan berupa nama dan nomor handphone.</a:t>
              </a:r>
            </a:p>
            <a:p>
              <a:pPr algn="just">
                <a:lnSpc>
                  <a:spcPts val="2501"/>
                </a:lnSpc>
              </a:pPr>
              <a:r>
                <a:rPr lang="en-US" b="true" sz="1786" spc="-87">
                  <a:solidFill>
                    <a:srgbClr val="000000"/>
                  </a:solidFill>
                  <a:latin typeface="Inter Medium"/>
                  <a:ea typeface="Inter Medium"/>
                  <a:cs typeface="Inter Medium"/>
                  <a:sym typeface="Inter Medium"/>
                </a:rPr>
                <a:t> Aplikasi menyediakan layanan laundry reguler, express, dan kiloan.</a:t>
              </a:r>
            </a:p>
            <a:p>
              <a:pPr algn="just">
                <a:lnSpc>
                  <a:spcPts val="2501"/>
                </a:lnSpc>
              </a:pPr>
              <a:r>
                <a:rPr lang="en-US" b="true" sz="1786" spc="-87">
                  <a:solidFill>
                    <a:srgbClr val="000000"/>
                  </a:solidFill>
                  <a:latin typeface="Inter Medium"/>
                  <a:ea typeface="Inter Medium"/>
                  <a:cs typeface="Inter Medium"/>
                  <a:sym typeface="Inter Medium"/>
                </a:rPr>
                <a:t> Perhitungan biaya dan diskon dilakukan secara otomatis.</a:t>
              </a:r>
            </a:p>
            <a:p>
              <a:pPr algn="just">
                <a:lnSpc>
                  <a:spcPts val="2501"/>
                </a:lnSpc>
                <a:spcBef>
                  <a:spcPct val="0"/>
                </a:spcBef>
              </a:pPr>
              <a:r>
                <a:rPr lang="en-US" b="true" sz="1786" spc="-87">
                  <a:solidFill>
                    <a:srgbClr val="000000"/>
                  </a:solidFill>
                  <a:latin typeface="Inter Medium"/>
                  <a:ea typeface="Inter Medium"/>
                  <a:cs typeface="Inter Medium"/>
                  <a:sym typeface="Inter Medium"/>
                </a:rPr>
                <a:t> Data transaksi disimpan ke dalam file teks.</a:t>
              </a:r>
            </a:p>
          </p:txBody>
        </p:sp>
        <p:sp>
          <p:nvSpPr>
            <p:cNvPr name="AutoShape 16" id="16"/>
            <p:cNvSpPr/>
            <p:nvPr/>
          </p:nvSpPr>
          <p:spPr>
            <a:xfrm>
              <a:off x="96692" y="3527638"/>
              <a:ext cx="11217010" cy="0"/>
            </a:xfrm>
            <a:prstGeom prst="line">
              <a:avLst/>
            </a:prstGeom>
            <a:ln cap="flat" w="25400">
              <a:solidFill>
                <a:srgbClr val="000000"/>
              </a:solidFill>
              <a:prstDash val="solid"/>
              <a:headEnd type="none" len="sm" w="sm"/>
              <a:tailEnd type="none" len="sm" w="sm"/>
            </a:ln>
          </p:spPr>
        </p:sp>
      </p:grpSp>
      <p:sp>
        <p:nvSpPr>
          <p:cNvPr name="Freeform 17" id="17"/>
          <p:cNvSpPr/>
          <p:nvPr/>
        </p:nvSpPr>
        <p:spPr>
          <a:xfrm flipH="false" flipV="false" rot="408906">
            <a:off x="2706233" y="2163331"/>
            <a:ext cx="4150563" cy="5960338"/>
          </a:xfrm>
          <a:custGeom>
            <a:avLst/>
            <a:gdLst/>
            <a:ahLst/>
            <a:cxnLst/>
            <a:rect r="r" b="b" t="t" l="l"/>
            <a:pathLst>
              <a:path h="5960338" w="4150563">
                <a:moveTo>
                  <a:pt x="0" y="0"/>
                </a:moveTo>
                <a:lnTo>
                  <a:pt x="4150563" y="0"/>
                </a:lnTo>
                <a:lnTo>
                  <a:pt x="4150563" y="5960338"/>
                </a:lnTo>
                <a:lnTo>
                  <a:pt x="0" y="5960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1432889">
            <a:off x="703349" y="1325106"/>
            <a:ext cx="1041704" cy="420137"/>
            <a:chOff x="0" y="0"/>
            <a:chExt cx="312471" cy="126025"/>
          </a:xfrm>
        </p:grpSpPr>
        <p:sp>
          <p:nvSpPr>
            <p:cNvPr name="Freeform 19" id="19"/>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20" id="20"/>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21" id="21"/>
          <p:cNvGrpSpPr/>
          <p:nvPr/>
        </p:nvGrpSpPr>
        <p:grpSpPr>
          <a:xfrm rot="-1432889">
            <a:off x="16552949" y="8645283"/>
            <a:ext cx="1041704" cy="420137"/>
            <a:chOff x="0" y="0"/>
            <a:chExt cx="312471" cy="126025"/>
          </a:xfrm>
        </p:grpSpPr>
        <p:sp>
          <p:nvSpPr>
            <p:cNvPr name="Freeform 22" id="22"/>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23" id="23"/>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97839">
            <a:off x="9831982" y="1503903"/>
            <a:ext cx="7303748" cy="7300831"/>
            <a:chOff x="0" y="0"/>
            <a:chExt cx="9738331" cy="9734441"/>
          </a:xfrm>
        </p:grpSpPr>
        <p:grpSp>
          <p:nvGrpSpPr>
            <p:cNvPr name="Group 3" id="3"/>
            <p:cNvGrpSpPr/>
            <p:nvPr/>
          </p:nvGrpSpPr>
          <p:grpSpPr>
            <a:xfrm rot="0">
              <a:off x="0" y="0"/>
              <a:ext cx="9738331" cy="9734441"/>
              <a:chOff x="0" y="0"/>
              <a:chExt cx="1998256" cy="1997458"/>
            </a:xfrm>
          </p:grpSpPr>
          <p:sp>
            <p:nvSpPr>
              <p:cNvPr name="Freeform 4" id="4"/>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5" id="5"/>
              <p:cNvSpPr txBox="true"/>
              <p:nvPr/>
            </p:nvSpPr>
            <p:spPr>
              <a:xfrm>
                <a:off x="0" y="-38100"/>
                <a:ext cx="1998256" cy="2035558"/>
              </a:xfrm>
              <a:prstGeom prst="rect">
                <a:avLst/>
              </a:prstGeom>
            </p:spPr>
            <p:txBody>
              <a:bodyPr anchor="ctr" rtlCol="false" tIns="48400" lIns="48400" bIns="48400" rIns="48400"/>
              <a:lstStyle/>
              <a:p>
                <a:pPr algn="ctr">
                  <a:lnSpc>
                    <a:spcPts val="2659"/>
                  </a:lnSpc>
                  <a:spcBef>
                    <a:spcPct val="0"/>
                  </a:spcBef>
                </a:pPr>
              </a:p>
            </p:txBody>
          </p:sp>
        </p:grpSp>
        <p:sp>
          <p:nvSpPr>
            <p:cNvPr name="Freeform 6" id="6"/>
            <p:cNvSpPr/>
            <p:nvPr/>
          </p:nvSpPr>
          <p:spPr>
            <a:xfrm flipH="false" flipV="false" rot="0">
              <a:off x="0" y="0"/>
              <a:ext cx="9734441" cy="9734441"/>
            </a:xfrm>
            <a:custGeom>
              <a:avLst/>
              <a:gdLst/>
              <a:ahLst/>
              <a:cxnLst/>
              <a:rect r="r" b="b" t="t" l="l"/>
              <a:pathLst>
                <a:path h="9734441" w="9734441">
                  <a:moveTo>
                    <a:pt x="0" y="0"/>
                  </a:moveTo>
                  <a:lnTo>
                    <a:pt x="9734441" y="0"/>
                  </a:lnTo>
                  <a:lnTo>
                    <a:pt x="9734441" y="9734441"/>
                  </a:lnTo>
                  <a:lnTo>
                    <a:pt x="0" y="973444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68798">
            <a:off x="1028700" y="1472742"/>
            <a:ext cx="8412757" cy="7331991"/>
            <a:chOff x="0" y="0"/>
            <a:chExt cx="2215706" cy="1931059"/>
          </a:xfrm>
        </p:grpSpPr>
        <p:sp>
          <p:nvSpPr>
            <p:cNvPr name="Freeform 8" id="8"/>
            <p:cNvSpPr/>
            <p:nvPr/>
          </p:nvSpPr>
          <p:spPr>
            <a:xfrm flipH="false" flipV="false" rot="0">
              <a:off x="0" y="0"/>
              <a:ext cx="2215706" cy="1931059"/>
            </a:xfrm>
            <a:custGeom>
              <a:avLst/>
              <a:gdLst/>
              <a:ahLst/>
              <a:cxnLst/>
              <a:rect r="r" b="b" t="t" l="l"/>
              <a:pathLst>
                <a:path h="1931059" w="2215706">
                  <a:moveTo>
                    <a:pt x="0" y="0"/>
                  </a:moveTo>
                  <a:lnTo>
                    <a:pt x="2215706" y="0"/>
                  </a:lnTo>
                  <a:lnTo>
                    <a:pt x="2215706" y="1931059"/>
                  </a:lnTo>
                  <a:lnTo>
                    <a:pt x="0" y="1931059"/>
                  </a:lnTo>
                  <a:close/>
                </a:path>
              </a:pathLst>
            </a:custGeom>
            <a:solidFill>
              <a:srgbClr val="FFFFFF"/>
            </a:solidFill>
            <a:ln w="19050" cap="sq">
              <a:solidFill>
                <a:srgbClr val="000000"/>
              </a:solidFill>
              <a:prstDash val="solid"/>
              <a:miter/>
            </a:ln>
          </p:spPr>
        </p:sp>
        <p:sp>
          <p:nvSpPr>
            <p:cNvPr name="TextBox 9" id="9"/>
            <p:cNvSpPr txBox="true"/>
            <p:nvPr/>
          </p:nvSpPr>
          <p:spPr>
            <a:xfrm>
              <a:off x="0" y="-38100"/>
              <a:ext cx="2215706" cy="1969159"/>
            </a:xfrm>
            <a:prstGeom prst="rect">
              <a:avLst/>
            </a:prstGeom>
          </p:spPr>
          <p:txBody>
            <a:bodyPr anchor="ctr" rtlCol="false" tIns="50800" lIns="50800" bIns="50800" rIns="50800"/>
            <a:lstStyle/>
            <a:p>
              <a:pPr algn="ctr">
                <a:lnSpc>
                  <a:spcPts val="2791"/>
                </a:lnSpc>
              </a:pPr>
            </a:p>
          </p:txBody>
        </p:sp>
      </p:grpSp>
      <p:grpSp>
        <p:nvGrpSpPr>
          <p:cNvPr name="Group 10" id="10"/>
          <p:cNvGrpSpPr/>
          <p:nvPr/>
        </p:nvGrpSpPr>
        <p:grpSpPr>
          <a:xfrm rot="0">
            <a:off x="1806598" y="5388620"/>
            <a:ext cx="4766544" cy="637648"/>
            <a:chOff x="0" y="0"/>
            <a:chExt cx="1255386" cy="167940"/>
          </a:xfrm>
        </p:grpSpPr>
        <p:sp>
          <p:nvSpPr>
            <p:cNvPr name="Freeform 11" id="11"/>
            <p:cNvSpPr/>
            <p:nvPr/>
          </p:nvSpPr>
          <p:spPr>
            <a:xfrm flipH="false" flipV="false" rot="0">
              <a:off x="0" y="0"/>
              <a:ext cx="1255386" cy="167940"/>
            </a:xfrm>
            <a:custGeom>
              <a:avLst/>
              <a:gdLst/>
              <a:ahLst/>
              <a:cxnLst/>
              <a:rect r="r" b="b" t="t" l="l"/>
              <a:pathLst>
                <a:path h="167940" w="1255386">
                  <a:moveTo>
                    <a:pt x="83970" y="0"/>
                  </a:moveTo>
                  <a:lnTo>
                    <a:pt x="1171416" y="0"/>
                  </a:lnTo>
                  <a:cubicBezTo>
                    <a:pt x="1217791" y="0"/>
                    <a:pt x="1255386" y="37595"/>
                    <a:pt x="1255386" y="83970"/>
                  </a:cubicBezTo>
                  <a:lnTo>
                    <a:pt x="1255386" y="83970"/>
                  </a:lnTo>
                  <a:cubicBezTo>
                    <a:pt x="1255386" y="106240"/>
                    <a:pt x="1246539" y="127599"/>
                    <a:pt x="1230792" y="143346"/>
                  </a:cubicBezTo>
                  <a:cubicBezTo>
                    <a:pt x="1215044" y="159093"/>
                    <a:pt x="1193686" y="167940"/>
                    <a:pt x="1171416"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12" id="12"/>
            <p:cNvSpPr txBox="true"/>
            <p:nvPr/>
          </p:nvSpPr>
          <p:spPr>
            <a:xfrm>
              <a:off x="0" y="-47625"/>
              <a:ext cx="1255386" cy="215565"/>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sp>
        <p:nvSpPr>
          <p:cNvPr name="AutoShape 13" id="13"/>
          <p:cNvSpPr/>
          <p:nvPr/>
        </p:nvSpPr>
        <p:spPr>
          <a:xfrm>
            <a:off x="1028700" y="4855220"/>
            <a:ext cx="8412757" cy="0"/>
          </a:xfrm>
          <a:prstGeom prst="line">
            <a:avLst/>
          </a:prstGeom>
          <a:ln cap="flat" w="19050">
            <a:solidFill>
              <a:srgbClr val="000000"/>
            </a:solidFill>
            <a:prstDash val="solid"/>
            <a:headEnd type="none" len="sm" w="sm"/>
            <a:tailEnd type="none" len="sm" w="sm"/>
          </a:ln>
        </p:spPr>
      </p:sp>
      <p:grpSp>
        <p:nvGrpSpPr>
          <p:cNvPr name="Group 14" id="14"/>
          <p:cNvGrpSpPr/>
          <p:nvPr/>
        </p:nvGrpSpPr>
        <p:grpSpPr>
          <a:xfrm rot="-2312394">
            <a:off x="507848" y="1307463"/>
            <a:ext cx="1041704" cy="420137"/>
            <a:chOff x="0" y="0"/>
            <a:chExt cx="312471" cy="126025"/>
          </a:xfrm>
        </p:grpSpPr>
        <p:sp>
          <p:nvSpPr>
            <p:cNvPr name="Freeform 15" id="15"/>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16" id="16"/>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17" id="17"/>
          <p:cNvGrpSpPr/>
          <p:nvPr/>
        </p:nvGrpSpPr>
        <p:grpSpPr>
          <a:xfrm rot="-2312394">
            <a:off x="16492999" y="8559399"/>
            <a:ext cx="1041704" cy="420137"/>
            <a:chOff x="0" y="0"/>
            <a:chExt cx="312471" cy="126025"/>
          </a:xfrm>
        </p:grpSpPr>
        <p:sp>
          <p:nvSpPr>
            <p:cNvPr name="Freeform 18" id="18"/>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19" id="19"/>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
        <p:nvSpPr>
          <p:cNvPr name="Freeform 20" id="20"/>
          <p:cNvSpPr/>
          <p:nvPr/>
        </p:nvSpPr>
        <p:spPr>
          <a:xfrm flipH="false" flipV="false" rot="486512">
            <a:off x="10950361" y="2489574"/>
            <a:ext cx="5166395" cy="5453968"/>
          </a:xfrm>
          <a:custGeom>
            <a:avLst/>
            <a:gdLst/>
            <a:ahLst/>
            <a:cxnLst/>
            <a:rect r="r" b="b" t="t" l="l"/>
            <a:pathLst>
              <a:path h="5453968" w="5166395">
                <a:moveTo>
                  <a:pt x="0" y="0"/>
                </a:moveTo>
                <a:lnTo>
                  <a:pt x="5166395" y="0"/>
                </a:lnTo>
                <a:lnTo>
                  <a:pt x="5166395" y="5453967"/>
                </a:lnTo>
                <a:lnTo>
                  <a:pt x="0" y="5453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806598" y="2449606"/>
            <a:ext cx="6740990" cy="1869476"/>
          </a:xfrm>
          <a:prstGeom prst="rect">
            <a:avLst/>
          </a:prstGeom>
        </p:spPr>
        <p:txBody>
          <a:bodyPr anchor="t" rtlCol="false" tIns="0" lIns="0" bIns="0" rIns="0">
            <a:spAutoFit/>
          </a:bodyPr>
          <a:lstStyle/>
          <a:p>
            <a:pPr algn="l">
              <a:lnSpc>
                <a:spcPts val="7068"/>
              </a:lnSpc>
            </a:pPr>
            <a:r>
              <a:rPr lang="en-US" sz="8032" spc="-176" b="true">
                <a:solidFill>
                  <a:srgbClr val="212120"/>
                </a:solidFill>
                <a:latin typeface="Comic Sans Bold"/>
                <a:ea typeface="Comic Sans Bold"/>
                <a:cs typeface="Comic Sans Bold"/>
                <a:sym typeface="Comic Sans Bold"/>
              </a:rPr>
              <a:t>Ruang Lingkup Aplikasi</a:t>
            </a:r>
          </a:p>
        </p:txBody>
      </p:sp>
      <p:sp>
        <p:nvSpPr>
          <p:cNvPr name="TextBox 22" id="22"/>
          <p:cNvSpPr txBox="true"/>
          <p:nvPr/>
        </p:nvSpPr>
        <p:spPr>
          <a:xfrm rot="0">
            <a:off x="1450407" y="6512043"/>
            <a:ext cx="7693593" cy="1542140"/>
          </a:xfrm>
          <a:prstGeom prst="rect">
            <a:avLst/>
          </a:prstGeom>
        </p:spPr>
        <p:txBody>
          <a:bodyPr anchor="t" rtlCol="false" tIns="0" lIns="0" bIns="0" rIns="0">
            <a:spAutoFit/>
          </a:bodyPr>
          <a:lstStyle/>
          <a:p>
            <a:pPr algn="just">
              <a:lnSpc>
                <a:spcPts val="2513"/>
              </a:lnSpc>
            </a:pPr>
            <a:r>
              <a:rPr lang="en-US" b="true" sz="1795" spc="-87">
                <a:solidFill>
                  <a:srgbClr val="000000"/>
                </a:solidFill>
                <a:latin typeface="Inter Medium"/>
                <a:ea typeface="Inter Medium"/>
                <a:cs typeface="Inter Medium"/>
                <a:sym typeface="Inter Medium"/>
              </a:rPr>
              <a:t>Aplikasi digunakan untuk mengelola data pelanggan dan transaksi laundry.</a:t>
            </a:r>
          </a:p>
          <a:p>
            <a:pPr algn="just">
              <a:lnSpc>
                <a:spcPts val="2513"/>
              </a:lnSpc>
            </a:pPr>
            <a:r>
              <a:rPr lang="en-US" b="true" sz="1795" spc="-87">
                <a:solidFill>
                  <a:srgbClr val="000000"/>
                </a:solidFill>
                <a:latin typeface="Inter Medium"/>
                <a:ea typeface="Inter Medium"/>
                <a:cs typeface="Inter Medium"/>
                <a:sym typeface="Inter Medium"/>
              </a:rPr>
              <a:t> Proses yang dikelola meliputi input data, pemilihan layanan, perhitungan biaya, dan penampilan struk transaksi.</a:t>
            </a:r>
          </a:p>
          <a:p>
            <a:pPr algn="just">
              <a:lnSpc>
                <a:spcPts val="2513"/>
              </a:lnSpc>
            </a:pPr>
            <a:r>
              <a:rPr lang="en-US" b="true" sz="1795" spc="-87">
                <a:solidFill>
                  <a:srgbClr val="000000"/>
                </a:solidFill>
                <a:latin typeface="Inter Medium"/>
                <a:ea typeface="Inter Medium"/>
                <a:cs typeface="Inter Medium"/>
                <a:sym typeface="Inter Medium"/>
              </a:rPr>
              <a:t> Aplikasi masih berbasis console dan belum menggunakan database.</a:t>
            </a:r>
          </a:p>
          <a:p>
            <a:pPr algn="just">
              <a:lnSpc>
                <a:spcPts val="251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7802">
            <a:off x="953844" y="1477242"/>
            <a:ext cx="8181846" cy="7331991"/>
            <a:chOff x="0" y="0"/>
            <a:chExt cx="2154890" cy="1931059"/>
          </a:xfrm>
        </p:grpSpPr>
        <p:sp>
          <p:nvSpPr>
            <p:cNvPr name="Freeform 3" id="3"/>
            <p:cNvSpPr/>
            <p:nvPr/>
          </p:nvSpPr>
          <p:spPr>
            <a:xfrm flipH="false" flipV="false" rot="0">
              <a:off x="0" y="0"/>
              <a:ext cx="2154890" cy="1931059"/>
            </a:xfrm>
            <a:custGeom>
              <a:avLst/>
              <a:gdLst/>
              <a:ahLst/>
              <a:cxnLst/>
              <a:rect r="r" b="b" t="t" l="l"/>
              <a:pathLst>
                <a:path h="1931059" w="2154890">
                  <a:moveTo>
                    <a:pt x="0" y="0"/>
                  </a:moveTo>
                  <a:lnTo>
                    <a:pt x="2154890" y="0"/>
                  </a:lnTo>
                  <a:lnTo>
                    <a:pt x="2154890" y="1931059"/>
                  </a:lnTo>
                  <a:lnTo>
                    <a:pt x="0" y="1931059"/>
                  </a:lnTo>
                  <a:close/>
                </a:path>
              </a:pathLst>
            </a:custGeom>
            <a:solidFill>
              <a:srgbClr val="FFFFFF"/>
            </a:solidFill>
            <a:ln w="19050" cap="sq">
              <a:solidFill>
                <a:srgbClr val="000000"/>
              </a:solidFill>
              <a:prstDash val="solid"/>
              <a:miter/>
            </a:ln>
          </p:spPr>
        </p:sp>
        <p:sp>
          <p:nvSpPr>
            <p:cNvPr name="TextBox 4" id="4"/>
            <p:cNvSpPr txBox="true"/>
            <p:nvPr/>
          </p:nvSpPr>
          <p:spPr>
            <a:xfrm>
              <a:off x="0" y="-38100"/>
              <a:ext cx="2154890" cy="1969159"/>
            </a:xfrm>
            <a:prstGeom prst="rect">
              <a:avLst/>
            </a:prstGeom>
          </p:spPr>
          <p:txBody>
            <a:bodyPr anchor="ctr" rtlCol="false" tIns="50800" lIns="50800" bIns="50800" rIns="50800"/>
            <a:lstStyle/>
            <a:p>
              <a:pPr algn="ctr">
                <a:lnSpc>
                  <a:spcPts val="2791"/>
                </a:lnSpc>
              </a:pPr>
            </a:p>
          </p:txBody>
        </p:sp>
      </p:grpSp>
      <p:grpSp>
        <p:nvGrpSpPr>
          <p:cNvPr name="Group 5" id="5"/>
          <p:cNvGrpSpPr/>
          <p:nvPr/>
        </p:nvGrpSpPr>
        <p:grpSpPr>
          <a:xfrm rot="7802">
            <a:off x="9479266" y="5324963"/>
            <a:ext cx="8012735" cy="1201749"/>
            <a:chOff x="0" y="0"/>
            <a:chExt cx="2110350" cy="316510"/>
          </a:xfrm>
        </p:grpSpPr>
        <p:sp>
          <p:nvSpPr>
            <p:cNvPr name="Freeform 6" id="6"/>
            <p:cNvSpPr/>
            <p:nvPr/>
          </p:nvSpPr>
          <p:spPr>
            <a:xfrm flipH="false" flipV="false" rot="0">
              <a:off x="0" y="0"/>
              <a:ext cx="2110350" cy="316510"/>
            </a:xfrm>
            <a:custGeom>
              <a:avLst/>
              <a:gdLst/>
              <a:ahLst/>
              <a:cxnLst/>
              <a:rect r="r" b="b" t="t" l="l"/>
              <a:pathLst>
                <a:path h="316510" w="2110350">
                  <a:moveTo>
                    <a:pt x="96620" y="0"/>
                  </a:moveTo>
                  <a:lnTo>
                    <a:pt x="2013730" y="0"/>
                  </a:lnTo>
                  <a:cubicBezTo>
                    <a:pt x="2067092" y="0"/>
                    <a:pt x="2110350" y="43258"/>
                    <a:pt x="2110350" y="96620"/>
                  </a:cubicBezTo>
                  <a:lnTo>
                    <a:pt x="2110350" y="219890"/>
                  </a:lnTo>
                  <a:cubicBezTo>
                    <a:pt x="2110350" y="245515"/>
                    <a:pt x="2100170" y="270091"/>
                    <a:pt x="2082051" y="288211"/>
                  </a:cubicBezTo>
                  <a:cubicBezTo>
                    <a:pt x="2063931" y="306331"/>
                    <a:pt x="2039355" y="316510"/>
                    <a:pt x="2013730" y="316510"/>
                  </a:cubicBezTo>
                  <a:lnTo>
                    <a:pt x="96620" y="316510"/>
                  </a:lnTo>
                  <a:cubicBezTo>
                    <a:pt x="70995" y="316510"/>
                    <a:pt x="46419" y="306331"/>
                    <a:pt x="28299" y="288211"/>
                  </a:cubicBezTo>
                  <a:cubicBezTo>
                    <a:pt x="10180" y="270091"/>
                    <a:pt x="0" y="245515"/>
                    <a:pt x="0" y="219890"/>
                  </a:cubicBezTo>
                  <a:lnTo>
                    <a:pt x="0" y="96620"/>
                  </a:lnTo>
                  <a:cubicBezTo>
                    <a:pt x="0" y="70995"/>
                    <a:pt x="10180" y="46419"/>
                    <a:pt x="28299" y="28299"/>
                  </a:cubicBezTo>
                  <a:cubicBezTo>
                    <a:pt x="46419" y="10180"/>
                    <a:pt x="70995" y="0"/>
                    <a:pt x="96620" y="0"/>
                  </a:cubicBezTo>
                  <a:close/>
                </a:path>
              </a:pathLst>
            </a:custGeom>
            <a:solidFill>
              <a:srgbClr val="000000">
                <a:alpha val="0"/>
              </a:srgbClr>
            </a:solidFill>
            <a:ln w="19050" cap="rnd">
              <a:solidFill>
                <a:srgbClr val="FFFFFF"/>
              </a:solidFill>
              <a:prstDash val="solid"/>
              <a:round/>
            </a:ln>
          </p:spPr>
        </p:sp>
        <p:sp>
          <p:nvSpPr>
            <p:cNvPr name="TextBox 7" id="7"/>
            <p:cNvSpPr txBox="true"/>
            <p:nvPr/>
          </p:nvSpPr>
          <p:spPr>
            <a:xfrm>
              <a:off x="0" y="-47625"/>
              <a:ext cx="2110350" cy="364135"/>
            </a:xfrm>
            <a:prstGeom prst="rect">
              <a:avLst/>
            </a:prstGeom>
          </p:spPr>
          <p:txBody>
            <a:bodyPr anchor="ctr" rtlCol="false" tIns="50800" lIns="50800" bIns="50800" rIns="50800"/>
            <a:lstStyle/>
            <a:p>
              <a:pPr algn="ctr">
                <a:lnSpc>
                  <a:spcPts val="3220"/>
                </a:lnSpc>
              </a:pPr>
              <a:r>
                <a:rPr lang="en-US" sz="2300">
                  <a:solidFill>
                    <a:srgbClr val="000000"/>
                  </a:solidFill>
                  <a:latin typeface="Inter"/>
                  <a:ea typeface="Inter"/>
                  <a:cs typeface="Inter"/>
                  <a:sym typeface="Inter"/>
                </a:rPr>
                <a:t>diterapkan              untuk menjaga keamanan data pelanggan.</a:t>
              </a:r>
            </a:p>
          </p:txBody>
        </p:sp>
      </p:grpSp>
      <p:grpSp>
        <p:nvGrpSpPr>
          <p:cNvPr name="Group 8" id="8"/>
          <p:cNvGrpSpPr/>
          <p:nvPr/>
        </p:nvGrpSpPr>
        <p:grpSpPr>
          <a:xfrm rot="7802">
            <a:off x="9377126" y="6717562"/>
            <a:ext cx="8109548" cy="1143867"/>
            <a:chOff x="0" y="0"/>
            <a:chExt cx="2135848" cy="301265"/>
          </a:xfrm>
        </p:grpSpPr>
        <p:sp>
          <p:nvSpPr>
            <p:cNvPr name="Freeform 9" id="9"/>
            <p:cNvSpPr/>
            <p:nvPr/>
          </p:nvSpPr>
          <p:spPr>
            <a:xfrm flipH="false" flipV="false" rot="0">
              <a:off x="0" y="0"/>
              <a:ext cx="2135848" cy="301265"/>
            </a:xfrm>
            <a:custGeom>
              <a:avLst/>
              <a:gdLst/>
              <a:ahLst/>
              <a:cxnLst/>
              <a:rect r="r" b="b" t="t" l="l"/>
              <a:pathLst>
                <a:path h="301265" w="2135848">
                  <a:moveTo>
                    <a:pt x="95467" y="0"/>
                  </a:moveTo>
                  <a:lnTo>
                    <a:pt x="2040381" y="0"/>
                  </a:lnTo>
                  <a:cubicBezTo>
                    <a:pt x="2093106" y="0"/>
                    <a:pt x="2135848" y="42742"/>
                    <a:pt x="2135848" y="95467"/>
                  </a:cubicBezTo>
                  <a:lnTo>
                    <a:pt x="2135848" y="205799"/>
                  </a:lnTo>
                  <a:cubicBezTo>
                    <a:pt x="2135848" y="258523"/>
                    <a:pt x="2093106" y="301265"/>
                    <a:pt x="2040381" y="301265"/>
                  </a:cubicBezTo>
                  <a:lnTo>
                    <a:pt x="95467" y="301265"/>
                  </a:lnTo>
                  <a:cubicBezTo>
                    <a:pt x="42742" y="301265"/>
                    <a:pt x="0" y="258523"/>
                    <a:pt x="0" y="205799"/>
                  </a:cubicBezTo>
                  <a:lnTo>
                    <a:pt x="0" y="95467"/>
                  </a:lnTo>
                  <a:cubicBezTo>
                    <a:pt x="0" y="42742"/>
                    <a:pt x="42742" y="0"/>
                    <a:pt x="95467"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47625"/>
              <a:ext cx="2135848" cy="348890"/>
            </a:xfrm>
            <a:prstGeom prst="rect">
              <a:avLst/>
            </a:prstGeom>
          </p:spPr>
          <p:txBody>
            <a:bodyPr anchor="ctr" rtlCol="false" tIns="50800" lIns="50800" bIns="50800" rIns="50800"/>
            <a:lstStyle/>
            <a:p>
              <a:pPr algn="ctr">
                <a:lnSpc>
                  <a:spcPts val="3220"/>
                </a:lnSpc>
              </a:pPr>
            </a:p>
          </p:txBody>
        </p:sp>
      </p:grpSp>
      <p:grpSp>
        <p:nvGrpSpPr>
          <p:cNvPr name="Group 11" id="11"/>
          <p:cNvGrpSpPr/>
          <p:nvPr/>
        </p:nvGrpSpPr>
        <p:grpSpPr>
          <a:xfrm rot="7802">
            <a:off x="9478191" y="8216195"/>
            <a:ext cx="8011113" cy="1174525"/>
            <a:chOff x="0" y="0"/>
            <a:chExt cx="2109923" cy="309340"/>
          </a:xfrm>
        </p:grpSpPr>
        <p:sp>
          <p:nvSpPr>
            <p:cNvPr name="Freeform 12" id="12"/>
            <p:cNvSpPr/>
            <p:nvPr/>
          </p:nvSpPr>
          <p:spPr>
            <a:xfrm flipH="false" flipV="false" rot="0">
              <a:off x="0" y="0"/>
              <a:ext cx="2109923" cy="309340"/>
            </a:xfrm>
            <a:custGeom>
              <a:avLst/>
              <a:gdLst/>
              <a:ahLst/>
              <a:cxnLst/>
              <a:rect r="r" b="b" t="t" l="l"/>
              <a:pathLst>
                <a:path h="309340" w="2109923">
                  <a:moveTo>
                    <a:pt x="96640" y="0"/>
                  </a:moveTo>
                  <a:lnTo>
                    <a:pt x="2013283" y="0"/>
                  </a:lnTo>
                  <a:cubicBezTo>
                    <a:pt x="2066656" y="0"/>
                    <a:pt x="2109923" y="43267"/>
                    <a:pt x="2109923" y="96640"/>
                  </a:cubicBezTo>
                  <a:lnTo>
                    <a:pt x="2109923" y="212700"/>
                  </a:lnTo>
                  <a:cubicBezTo>
                    <a:pt x="2109923" y="266073"/>
                    <a:pt x="2066656" y="309340"/>
                    <a:pt x="2013283" y="309340"/>
                  </a:cubicBezTo>
                  <a:lnTo>
                    <a:pt x="96640" y="309340"/>
                  </a:lnTo>
                  <a:cubicBezTo>
                    <a:pt x="43267" y="309340"/>
                    <a:pt x="0" y="266073"/>
                    <a:pt x="0" y="212700"/>
                  </a:cubicBezTo>
                  <a:lnTo>
                    <a:pt x="0" y="96640"/>
                  </a:lnTo>
                  <a:cubicBezTo>
                    <a:pt x="0" y="43267"/>
                    <a:pt x="43267" y="0"/>
                    <a:pt x="96640" y="0"/>
                  </a:cubicBezTo>
                  <a:close/>
                </a:path>
              </a:pathLst>
            </a:custGeom>
            <a:solidFill>
              <a:srgbClr val="000000">
                <a:alpha val="0"/>
              </a:srgbClr>
            </a:solidFill>
            <a:ln w="19050" cap="rnd">
              <a:solidFill>
                <a:srgbClr val="FFFFFF"/>
              </a:solidFill>
              <a:prstDash val="solid"/>
              <a:round/>
            </a:ln>
          </p:spPr>
        </p:sp>
        <p:sp>
          <p:nvSpPr>
            <p:cNvPr name="TextBox 13" id="13"/>
            <p:cNvSpPr txBox="true"/>
            <p:nvPr/>
          </p:nvSpPr>
          <p:spPr>
            <a:xfrm>
              <a:off x="0" y="-47625"/>
              <a:ext cx="2109923" cy="356965"/>
            </a:xfrm>
            <a:prstGeom prst="rect">
              <a:avLst/>
            </a:prstGeom>
          </p:spPr>
          <p:txBody>
            <a:bodyPr anchor="ctr" rtlCol="false" tIns="50800" lIns="50800" bIns="50800" rIns="50800"/>
            <a:lstStyle/>
            <a:p>
              <a:pPr algn="ctr">
                <a:lnSpc>
                  <a:spcPts val="3220"/>
                </a:lnSpc>
              </a:pPr>
            </a:p>
          </p:txBody>
        </p:sp>
      </p:grpSp>
      <p:grpSp>
        <p:nvGrpSpPr>
          <p:cNvPr name="Group 14" id="14"/>
          <p:cNvGrpSpPr/>
          <p:nvPr/>
        </p:nvGrpSpPr>
        <p:grpSpPr>
          <a:xfrm rot="7802">
            <a:off x="9377643" y="5201740"/>
            <a:ext cx="2990428" cy="693603"/>
            <a:chOff x="0" y="0"/>
            <a:chExt cx="787602" cy="182677"/>
          </a:xfrm>
        </p:grpSpPr>
        <p:sp>
          <p:nvSpPr>
            <p:cNvPr name="Freeform 15" id="15"/>
            <p:cNvSpPr/>
            <p:nvPr/>
          </p:nvSpPr>
          <p:spPr>
            <a:xfrm flipH="false" flipV="false" rot="0">
              <a:off x="0" y="0"/>
              <a:ext cx="787603" cy="182677"/>
            </a:xfrm>
            <a:custGeom>
              <a:avLst/>
              <a:gdLst/>
              <a:ahLst/>
              <a:cxnLst/>
              <a:rect r="r" b="b" t="t" l="l"/>
              <a:pathLst>
                <a:path h="182677" w="787603">
                  <a:moveTo>
                    <a:pt x="91339" y="0"/>
                  </a:moveTo>
                  <a:lnTo>
                    <a:pt x="696264" y="0"/>
                  </a:lnTo>
                  <a:cubicBezTo>
                    <a:pt x="746709" y="0"/>
                    <a:pt x="787603" y="40894"/>
                    <a:pt x="787603" y="91339"/>
                  </a:cubicBezTo>
                  <a:lnTo>
                    <a:pt x="787603" y="91339"/>
                  </a:lnTo>
                  <a:cubicBezTo>
                    <a:pt x="787603" y="115563"/>
                    <a:pt x="777979" y="138796"/>
                    <a:pt x="760850" y="155925"/>
                  </a:cubicBezTo>
                  <a:cubicBezTo>
                    <a:pt x="743721" y="173054"/>
                    <a:pt x="720488" y="182677"/>
                    <a:pt x="696264" y="182677"/>
                  </a:cubicBezTo>
                  <a:lnTo>
                    <a:pt x="91339" y="182677"/>
                  </a:lnTo>
                  <a:cubicBezTo>
                    <a:pt x="67114" y="182677"/>
                    <a:pt x="43882" y="173054"/>
                    <a:pt x="26752" y="155925"/>
                  </a:cubicBezTo>
                  <a:cubicBezTo>
                    <a:pt x="9623" y="138796"/>
                    <a:pt x="0" y="115563"/>
                    <a:pt x="0" y="91339"/>
                  </a:cubicBezTo>
                  <a:lnTo>
                    <a:pt x="0" y="91339"/>
                  </a:lnTo>
                  <a:cubicBezTo>
                    <a:pt x="0" y="67114"/>
                    <a:pt x="9623" y="43882"/>
                    <a:pt x="26752" y="26752"/>
                  </a:cubicBezTo>
                  <a:cubicBezTo>
                    <a:pt x="43882" y="9623"/>
                    <a:pt x="67114" y="0"/>
                    <a:pt x="91339" y="0"/>
                  </a:cubicBezTo>
                  <a:close/>
                </a:path>
              </a:pathLst>
            </a:custGeom>
            <a:solidFill>
              <a:srgbClr val="000000"/>
            </a:solidFill>
            <a:ln w="19050" cap="rnd">
              <a:solidFill>
                <a:srgbClr val="FFFFFF"/>
              </a:solidFill>
              <a:prstDash val="solid"/>
              <a:round/>
            </a:ln>
          </p:spPr>
        </p:sp>
        <p:sp>
          <p:nvSpPr>
            <p:cNvPr name="TextBox 16" id="16"/>
            <p:cNvSpPr txBox="true"/>
            <p:nvPr/>
          </p:nvSpPr>
          <p:spPr>
            <a:xfrm>
              <a:off x="0" y="-47625"/>
              <a:ext cx="787602" cy="230302"/>
            </a:xfrm>
            <a:prstGeom prst="rect">
              <a:avLst/>
            </a:prstGeom>
          </p:spPr>
          <p:txBody>
            <a:bodyPr anchor="ctr" rtlCol="false" tIns="50800" lIns="50800" bIns="50800" rIns="50800"/>
            <a:lstStyle/>
            <a:p>
              <a:pPr algn="ctr">
                <a:lnSpc>
                  <a:spcPts val="3220"/>
                </a:lnSpc>
              </a:pPr>
              <a:r>
                <a:rPr lang="en-US" sz="2300">
                  <a:solidFill>
                    <a:srgbClr val="FFFFFF"/>
                  </a:solidFill>
                  <a:latin typeface="Inter"/>
                  <a:ea typeface="Inter"/>
                  <a:cs typeface="Inter"/>
                  <a:sym typeface="Inter"/>
                </a:rPr>
                <a:t>Enkapsulasi</a:t>
              </a:r>
            </a:p>
          </p:txBody>
        </p:sp>
      </p:grpSp>
      <p:grpSp>
        <p:nvGrpSpPr>
          <p:cNvPr name="Group 17" id="17"/>
          <p:cNvGrpSpPr/>
          <p:nvPr/>
        </p:nvGrpSpPr>
        <p:grpSpPr>
          <a:xfrm rot="7802">
            <a:off x="9294652" y="6711754"/>
            <a:ext cx="2990428" cy="693603"/>
            <a:chOff x="0" y="0"/>
            <a:chExt cx="787602" cy="182677"/>
          </a:xfrm>
        </p:grpSpPr>
        <p:sp>
          <p:nvSpPr>
            <p:cNvPr name="Freeform 18" id="18"/>
            <p:cNvSpPr/>
            <p:nvPr/>
          </p:nvSpPr>
          <p:spPr>
            <a:xfrm flipH="false" flipV="false" rot="0">
              <a:off x="0" y="0"/>
              <a:ext cx="787603" cy="182677"/>
            </a:xfrm>
            <a:custGeom>
              <a:avLst/>
              <a:gdLst/>
              <a:ahLst/>
              <a:cxnLst/>
              <a:rect r="r" b="b" t="t" l="l"/>
              <a:pathLst>
                <a:path h="182677" w="787603">
                  <a:moveTo>
                    <a:pt x="91339" y="0"/>
                  </a:moveTo>
                  <a:lnTo>
                    <a:pt x="696264" y="0"/>
                  </a:lnTo>
                  <a:cubicBezTo>
                    <a:pt x="746709" y="0"/>
                    <a:pt x="787603" y="40894"/>
                    <a:pt x="787603" y="91339"/>
                  </a:cubicBezTo>
                  <a:lnTo>
                    <a:pt x="787603" y="91339"/>
                  </a:lnTo>
                  <a:cubicBezTo>
                    <a:pt x="787603" y="115563"/>
                    <a:pt x="777979" y="138796"/>
                    <a:pt x="760850" y="155925"/>
                  </a:cubicBezTo>
                  <a:cubicBezTo>
                    <a:pt x="743721" y="173054"/>
                    <a:pt x="720488" y="182677"/>
                    <a:pt x="696264" y="182677"/>
                  </a:cubicBezTo>
                  <a:lnTo>
                    <a:pt x="91339" y="182677"/>
                  </a:lnTo>
                  <a:cubicBezTo>
                    <a:pt x="67114" y="182677"/>
                    <a:pt x="43882" y="173054"/>
                    <a:pt x="26752" y="155925"/>
                  </a:cubicBezTo>
                  <a:cubicBezTo>
                    <a:pt x="9623" y="138796"/>
                    <a:pt x="0" y="115563"/>
                    <a:pt x="0" y="91339"/>
                  </a:cubicBezTo>
                  <a:lnTo>
                    <a:pt x="0" y="91339"/>
                  </a:lnTo>
                  <a:cubicBezTo>
                    <a:pt x="0" y="67114"/>
                    <a:pt x="9623" y="43882"/>
                    <a:pt x="26752" y="26752"/>
                  </a:cubicBezTo>
                  <a:cubicBezTo>
                    <a:pt x="43882" y="9623"/>
                    <a:pt x="67114" y="0"/>
                    <a:pt x="91339" y="0"/>
                  </a:cubicBezTo>
                  <a:close/>
                </a:path>
              </a:pathLst>
            </a:custGeom>
            <a:solidFill>
              <a:srgbClr val="000000"/>
            </a:solidFill>
            <a:ln w="19050" cap="rnd">
              <a:solidFill>
                <a:srgbClr val="FFFFFF"/>
              </a:solidFill>
              <a:prstDash val="solid"/>
              <a:round/>
            </a:ln>
          </p:spPr>
        </p:sp>
        <p:sp>
          <p:nvSpPr>
            <p:cNvPr name="TextBox 19" id="19"/>
            <p:cNvSpPr txBox="true"/>
            <p:nvPr/>
          </p:nvSpPr>
          <p:spPr>
            <a:xfrm>
              <a:off x="0" y="-47625"/>
              <a:ext cx="787602" cy="230302"/>
            </a:xfrm>
            <a:prstGeom prst="rect">
              <a:avLst/>
            </a:prstGeom>
          </p:spPr>
          <p:txBody>
            <a:bodyPr anchor="ctr" rtlCol="false" tIns="50800" lIns="50800" bIns="50800" rIns="50800"/>
            <a:lstStyle/>
            <a:p>
              <a:pPr algn="ctr">
                <a:lnSpc>
                  <a:spcPts val="3220"/>
                </a:lnSpc>
              </a:pPr>
              <a:r>
                <a:rPr lang="en-US" sz="2300">
                  <a:solidFill>
                    <a:srgbClr val="FFFFFF"/>
                  </a:solidFill>
                  <a:latin typeface="Inter"/>
                  <a:ea typeface="Inter"/>
                  <a:cs typeface="Inter"/>
                  <a:sym typeface="Inter"/>
                </a:rPr>
                <a:t>Pewarisan</a:t>
              </a:r>
            </a:p>
          </p:txBody>
        </p:sp>
      </p:grpSp>
      <p:grpSp>
        <p:nvGrpSpPr>
          <p:cNvPr name="Group 20" id="20"/>
          <p:cNvGrpSpPr/>
          <p:nvPr/>
        </p:nvGrpSpPr>
        <p:grpSpPr>
          <a:xfrm rot="0">
            <a:off x="1683724" y="5456571"/>
            <a:ext cx="2479688" cy="637648"/>
            <a:chOff x="0" y="0"/>
            <a:chExt cx="653087" cy="167940"/>
          </a:xfrm>
        </p:grpSpPr>
        <p:sp>
          <p:nvSpPr>
            <p:cNvPr name="Freeform 21" id="21"/>
            <p:cNvSpPr/>
            <p:nvPr/>
          </p:nvSpPr>
          <p:spPr>
            <a:xfrm flipH="false" flipV="false" rot="0">
              <a:off x="0" y="0"/>
              <a:ext cx="653087" cy="167940"/>
            </a:xfrm>
            <a:custGeom>
              <a:avLst/>
              <a:gdLst/>
              <a:ahLst/>
              <a:cxnLst/>
              <a:rect r="r" b="b" t="t" l="l"/>
              <a:pathLst>
                <a:path h="167940" w="653087">
                  <a:moveTo>
                    <a:pt x="83970" y="0"/>
                  </a:moveTo>
                  <a:lnTo>
                    <a:pt x="569117" y="0"/>
                  </a:lnTo>
                  <a:cubicBezTo>
                    <a:pt x="615492" y="0"/>
                    <a:pt x="653087" y="37595"/>
                    <a:pt x="653087" y="83970"/>
                  </a:cubicBezTo>
                  <a:lnTo>
                    <a:pt x="653087" y="83970"/>
                  </a:lnTo>
                  <a:cubicBezTo>
                    <a:pt x="653087" y="106240"/>
                    <a:pt x="644240" y="127599"/>
                    <a:pt x="628492" y="143346"/>
                  </a:cubicBezTo>
                  <a:cubicBezTo>
                    <a:pt x="612745" y="159093"/>
                    <a:pt x="591387" y="167940"/>
                    <a:pt x="569117"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22" id="22"/>
            <p:cNvSpPr txBox="true"/>
            <p:nvPr/>
          </p:nvSpPr>
          <p:spPr>
            <a:xfrm>
              <a:off x="0" y="-47625"/>
              <a:ext cx="653087" cy="215565"/>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sp>
        <p:nvSpPr>
          <p:cNvPr name="AutoShape 23" id="23"/>
          <p:cNvSpPr/>
          <p:nvPr/>
        </p:nvSpPr>
        <p:spPr>
          <a:xfrm>
            <a:off x="974110" y="4655613"/>
            <a:ext cx="8198465" cy="0"/>
          </a:xfrm>
          <a:prstGeom prst="line">
            <a:avLst/>
          </a:prstGeom>
          <a:ln cap="flat" w="19050">
            <a:solidFill>
              <a:srgbClr val="000000"/>
            </a:solidFill>
            <a:prstDash val="solid"/>
            <a:headEnd type="none" len="sm" w="sm"/>
            <a:tailEnd type="none" len="sm" w="sm"/>
          </a:ln>
        </p:spPr>
      </p:sp>
      <p:grpSp>
        <p:nvGrpSpPr>
          <p:cNvPr name="Group 24" id="24"/>
          <p:cNvGrpSpPr/>
          <p:nvPr/>
        </p:nvGrpSpPr>
        <p:grpSpPr>
          <a:xfrm rot="7802">
            <a:off x="9377643" y="8220126"/>
            <a:ext cx="2990428" cy="693603"/>
            <a:chOff x="0" y="0"/>
            <a:chExt cx="787602" cy="182677"/>
          </a:xfrm>
        </p:grpSpPr>
        <p:sp>
          <p:nvSpPr>
            <p:cNvPr name="Freeform 25" id="25"/>
            <p:cNvSpPr/>
            <p:nvPr/>
          </p:nvSpPr>
          <p:spPr>
            <a:xfrm flipH="false" flipV="false" rot="0">
              <a:off x="0" y="0"/>
              <a:ext cx="787603" cy="182677"/>
            </a:xfrm>
            <a:custGeom>
              <a:avLst/>
              <a:gdLst/>
              <a:ahLst/>
              <a:cxnLst/>
              <a:rect r="r" b="b" t="t" l="l"/>
              <a:pathLst>
                <a:path h="182677" w="787603">
                  <a:moveTo>
                    <a:pt x="91339" y="0"/>
                  </a:moveTo>
                  <a:lnTo>
                    <a:pt x="696264" y="0"/>
                  </a:lnTo>
                  <a:cubicBezTo>
                    <a:pt x="746709" y="0"/>
                    <a:pt x="787603" y="40894"/>
                    <a:pt x="787603" y="91339"/>
                  </a:cubicBezTo>
                  <a:lnTo>
                    <a:pt x="787603" y="91339"/>
                  </a:lnTo>
                  <a:cubicBezTo>
                    <a:pt x="787603" y="115563"/>
                    <a:pt x="777979" y="138796"/>
                    <a:pt x="760850" y="155925"/>
                  </a:cubicBezTo>
                  <a:cubicBezTo>
                    <a:pt x="743721" y="173054"/>
                    <a:pt x="720488" y="182677"/>
                    <a:pt x="696264" y="182677"/>
                  </a:cubicBezTo>
                  <a:lnTo>
                    <a:pt x="91339" y="182677"/>
                  </a:lnTo>
                  <a:cubicBezTo>
                    <a:pt x="67114" y="182677"/>
                    <a:pt x="43882" y="173054"/>
                    <a:pt x="26752" y="155925"/>
                  </a:cubicBezTo>
                  <a:cubicBezTo>
                    <a:pt x="9623" y="138796"/>
                    <a:pt x="0" y="115563"/>
                    <a:pt x="0" y="91339"/>
                  </a:cubicBezTo>
                  <a:lnTo>
                    <a:pt x="0" y="91339"/>
                  </a:lnTo>
                  <a:cubicBezTo>
                    <a:pt x="0" y="67114"/>
                    <a:pt x="9623" y="43882"/>
                    <a:pt x="26752" y="26752"/>
                  </a:cubicBezTo>
                  <a:cubicBezTo>
                    <a:pt x="43882" y="9623"/>
                    <a:pt x="67114" y="0"/>
                    <a:pt x="91339" y="0"/>
                  </a:cubicBezTo>
                  <a:close/>
                </a:path>
              </a:pathLst>
            </a:custGeom>
            <a:solidFill>
              <a:srgbClr val="000000"/>
            </a:solidFill>
            <a:ln w="19050" cap="rnd">
              <a:solidFill>
                <a:srgbClr val="FFFFFF"/>
              </a:solidFill>
              <a:prstDash val="solid"/>
              <a:round/>
            </a:ln>
          </p:spPr>
        </p:sp>
        <p:sp>
          <p:nvSpPr>
            <p:cNvPr name="TextBox 26" id="26"/>
            <p:cNvSpPr txBox="true"/>
            <p:nvPr/>
          </p:nvSpPr>
          <p:spPr>
            <a:xfrm>
              <a:off x="0" y="-47625"/>
              <a:ext cx="787602" cy="230302"/>
            </a:xfrm>
            <a:prstGeom prst="rect">
              <a:avLst/>
            </a:prstGeom>
          </p:spPr>
          <p:txBody>
            <a:bodyPr anchor="ctr" rtlCol="false" tIns="50800" lIns="50800" bIns="50800" rIns="50800"/>
            <a:lstStyle/>
            <a:p>
              <a:pPr algn="ctr">
                <a:lnSpc>
                  <a:spcPts val="3220"/>
                </a:lnSpc>
              </a:pPr>
              <a:r>
                <a:rPr lang="en-US" sz="2300">
                  <a:solidFill>
                    <a:srgbClr val="FFFFFF"/>
                  </a:solidFill>
                  <a:latin typeface="Inter"/>
                  <a:ea typeface="Inter"/>
                  <a:cs typeface="Inter"/>
                  <a:sym typeface="Inter"/>
                </a:rPr>
                <a:t>Polimorfisme</a:t>
              </a:r>
            </a:p>
          </p:txBody>
        </p:sp>
      </p:grpSp>
      <p:grpSp>
        <p:nvGrpSpPr>
          <p:cNvPr name="Group 27" id="27"/>
          <p:cNvGrpSpPr/>
          <p:nvPr/>
        </p:nvGrpSpPr>
        <p:grpSpPr>
          <a:xfrm rot="21554">
            <a:off x="10270847" y="1488725"/>
            <a:ext cx="6631954" cy="3313006"/>
            <a:chOff x="0" y="0"/>
            <a:chExt cx="3998499" cy="1997458"/>
          </a:xfrm>
        </p:grpSpPr>
        <p:sp>
          <p:nvSpPr>
            <p:cNvPr name="Freeform 28" id="28"/>
            <p:cNvSpPr/>
            <p:nvPr/>
          </p:nvSpPr>
          <p:spPr>
            <a:xfrm flipH="false" flipV="false" rot="0">
              <a:off x="0" y="0"/>
              <a:ext cx="3998499" cy="1997458"/>
            </a:xfrm>
            <a:custGeom>
              <a:avLst/>
              <a:gdLst/>
              <a:ahLst/>
              <a:cxnLst/>
              <a:rect r="r" b="b" t="t" l="l"/>
              <a:pathLst>
                <a:path h="1997458" w="3998499">
                  <a:moveTo>
                    <a:pt x="0" y="0"/>
                  </a:moveTo>
                  <a:lnTo>
                    <a:pt x="3998499" y="0"/>
                  </a:lnTo>
                  <a:lnTo>
                    <a:pt x="3998499" y="1997458"/>
                  </a:lnTo>
                  <a:lnTo>
                    <a:pt x="0" y="1997458"/>
                  </a:lnTo>
                  <a:close/>
                </a:path>
              </a:pathLst>
            </a:custGeom>
            <a:solidFill>
              <a:srgbClr val="FFFFFF"/>
            </a:solidFill>
            <a:ln w="19050" cap="sq">
              <a:solidFill>
                <a:srgbClr val="000000"/>
              </a:solidFill>
              <a:prstDash val="solid"/>
              <a:miter/>
            </a:ln>
          </p:spPr>
        </p:sp>
        <p:sp>
          <p:nvSpPr>
            <p:cNvPr name="TextBox 29" id="29"/>
            <p:cNvSpPr txBox="true"/>
            <p:nvPr/>
          </p:nvSpPr>
          <p:spPr>
            <a:xfrm>
              <a:off x="0" y="-38100"/>
              <a:ext cx="3998499" cy="2035558"/>
            </a:xfrm>
            <a:prstGeom prst="rect">
              <a:avLst/>
            </a:prstGeom>
          </p:spPr>
          <p:txBody>
            <a:bodyPr anchor="ctr" rtlCol="false" tIns="22191" lIns="22191" bIns="22191" rIns="22191"/>
            <a:lstStyle/>
            <a:p>
              <a:pPr algn="ctr">
                <a:lnSpc>
                  <a:spcPts val="2659"/>
                </a:lnSpc>
                <a:spcBef>
                  <a:spcPct val="0"/>
                </a:spcBef>
              </a:pPr>
            </a:p>
          </p:txBody>
        </p:sp>
      </p:grpSp>
      <p:sp>
        <p:nvSpPr>
          <p:cNvPr name="Freeform 30" id="30"/>
          <p:cNvSpPr/>
          <p:nvPr/>
        </p:nvSpPr>
        <p:spPr>
          <a:xfrm flipH="false" flipV="false" rot="21554">
            <a:off x="10270880" y="1478321"/>
            <a:ext cx="3313006" cy="3313006"/>
          </a:xfrm>
          <a:custGeom>
            <a:avLst/>
            <a:gdLst/>
            <a:ahLst/>
            <a:cxnLst/>
            <a:rect r="r" b="b" t="t" l="l"/>
            <a:pathLst>
              <a:path h="3313006" w="3313006">
                <a:moveTo>
                  <a:pt x="0" y="0"/>
                </a:moveTo>
                <a:lnTo>
                  <a:pt x="3313006" y="0"/>
                </a:lnTo>
                <a:lnTo>
                  <a:pt x="3313006" y="3313005"/>
                </a:lnTo>
                <a:lnTo>
                  <a:pt x="0" y="3313005"/>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21554">
            <a:off x="13589763" y="1491994"/>
            <a:ext cx="3313006" cy="3313006"/>
          </a:xfrm>
          <a:custGeom>
            <a:avLst/>
            <a:gdLst/>
            <a:ahLst/>
            <a:cxnLst/>
            <a:rect r="r" b="b" t="t" l="l"/>
            <a:pathLst>
              <a:path h="3313006" w="3313006">
                <a:moveTo>
                  <a:pt x="0" y="0"/>
                </a:moveTo>
                <a:lnTo>
                  <a:pt x="3313006" y="0"/>
                </a:lnTo>
                <a:lnTo>
                  <a:pt x="3313006" y="3313005"/>
                </a:lnTo>
                <a:lnTo>
                  <a:pt x="0" y="3313005"/>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10913635" y="1769660"/>
            <a:ext cx="2387795" cy="2730327"/>
          </a:xfrm>
          <a:custGeom>
            <a:avLst/>
            <a:gdLst/>
            <a:ahLst/>
            <a:cxnLst/>
            <a:rect r="r" b="b" t="t" l="l"/>
            <a:pathLst>
              <a:path h="2730327" w="2387795">
                <a:moveTo>
                  <a:pt x="0" y="0"/>
                </a:moveTo>
                <a:lnTo>
                  <a:pt x="2387795" y="0"/>
                </a:lnTo>
                <a:lnTo>
                  <a:pt x="2387795" y="2730327"/>
                </a:lnTo>
                <a:lnTo>
                  <a:pt x="0" y="2730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true" flipV="false" rot="0">
            <a:off x="13918550" y="1769660"/>
            <a:ext cx="2326635" cy="2705389"/>
          </a:xfrm>
          <a:custGeom>
            <a:avLst/>
            <a:gdLst/>
            <a:ahLst/>
            <a:cxnLst/>
            <a:rect r="r" b="b" t="t" l="l"/>
            <a:pathLst>
              <a:path h="2705389" w="2326635">
                <a:moveTo>
                  <a:pt x="2326635" y="0"/>
                </a:moveTo>
                <a:lnTo>
                  <a:pt x="0" y="0"/>
                </a:lnTo>
                <a:lnTo>
                  <a:pt x="0" y="2705389"/>
                </a:lnTo>
                <a:lnTo>
                  <a:pt x="2326635" y="2705389"/>
                </a:lnTo>
                <a:lnTo>
                  <a:pt x="23266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4" id="34"/>
          <p:cNvSpPr txBox="true"/>
          <p:nvPr/>
        </p:nvSpPr>
        <p:spPr>
          <a:xfrm rot="0">
            <a:off x="1430689" y="2197230"/>
            <a:ext cx="7713311" cy="1760271"/>
          </a:xfrm>
          <a:prstGeom prst="rect">
            <a:avLst/>
          </a:prstGeom>
        </p:spPr>
        <p:txBody>
          <a:bodyPr anchor="t" rtlCol="false" tIns="0" lIns="0" bIns="0" rIns="0">
            <a:spAutoFit/>
          </a:bodyPr>
          <a:lstStyle/>
          <a:p>
            <a:pPr algn="l">
              <a:lnSpc>
                <a:spcPts val="6640"/>
              </a:lnSpc>
            </a:pPr>
            <a:r>
              <a:rPr lang="en-US" sz="7545" spc="-166" b="true">
                <a:solidFill>
                  <a:srgbClr val="212120"/>
                </a:solidFill>
                <a:latin typeface="Comic Sans Bold"/>
                <a:ea typeface="Comic Sans Bold"/>
                <a:cs typeface="Comic Sans Bold"/>
                <a:sym typeface="Comic Sans Bold"/>
              </a:rPr>
              <a:t>Konsep OOP yang di gunakan</a:t>
            </a:r>
          </a:p>
        </p:txBody>
      </p:sp>
      <p:sp>
        <p:nvSpPr>
          <p:cNvPr name="TextBox 35" id="35"/>
          <p:cNvSpPr txBox="true"/>
          <p:nvPr/>
        </p:nvSpPr>
        <p:spPr>
          <a:xfrm rot="0">
            <a:off x="1277676" y="6363204"/>
            <a:ext cx="7534182" cy="1814483"/>
          </a:xfrm>
          <a:prstGeom prst="rect">
            <a:avLst/>
          </a:prstGeom>
        </p:spPr>
        <p:txBody>
          <a:bodyPr anchor="t" rtlCol="false" tIns="0" lIns="0" bIns="0" rIns="0">
            <a:spAutoFit/>
          </a:bodyPr>
          <a:lstStyle/>
          <a:p>
            <a:pPr algn="just">
              <a:lnSpc>
                <a:spcPts val="2461"/>
              </a:lnSpc>
            </a:pPr>
            <a:r>
              <a:rPr lang="en-US" b="true" sz="1758" spc="-86">
                <a:solidFill>
                  <a:srgbClr val="000000"/>
                </a:solidFill>
                <a:latin typeface="Inter Medium"/>
                <a:ea typeface="Inter Medium"/>
                <a:cs typeface="Inter Medium"/>
                <a:sym typeface="Inter Medium"/>
              </a:rPr>
              <a:t>Object Oriented Programming (OOP) adalah paradigma atau cara dalam pemrograman yang berfokus pada konsep objek, yaitu gabungan antara data (atribut) dan perilaku (method) yang saling berhubungan.</a:t>
            </a:r>
          </a:p>
          <a:p>
            <a:pPr algn="just">
              <a:lnSpc>
                <a:spcPts val="2461"/>
              </a:lnSpc>
              <a:spcBef>
                <a:spcPct val="0"/>
              </a:spcBef>
            </a:pPr>
            <a:r>
              <a:rPr lang="en-US" b="true" sz="1758" spc="-86">
                <a:solidFill>
                  <a:srgbClr val="000000"/>
                </a:solidFill>
                <a:latin typeface="Inter Medium"/>
                <a:ea typeface="Inter Medium"/>
                <a:cs typeface="Inter Medium"/>
                <a:sym typeface="Inter Medium"/>
              </a:rPr>
              <a:t> Dalam OOP, program dibangun dengan memodelkan permasalahan dunia nyata ke dalam bentuk objek sehingga kode menjadi lebih terstruktur, mudah dipahami, dan mudah dikembangkan.</a:t>
            </a:r>
          </a:p>
        </p:txBody>
      </p:sp>
      <p:sp>
        <p:nvSpPr>
          <p:cNvPr name="TextBox 36" id="36"/>
          <p:cNvSpPr txBox="true"/>
          <p:nvPr/>
        </p:nvSpPr>
        <p:spPr>
          <a:xfrm rot="0">
            <a:off x="12438263" y="6840115"/>
            <a:ext cx="4220807" cy="78930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Inter"/>
                <a:ea typeface="Inter"/>
                <a:cs typeface="Inter"/>
                <a:sym typeface="Inter"/>
              </a:rPr>
              <a:t>digunakan untuk struktur kelas layanan laundry</a:t>
            </a:r>
          </a:p>
        </p:txBody>
      </p:sp>
      <p:sp>
        <p:nvSpPr>
          <p:cNvPr name="TextBox 37" id="37"/>
          <p:cNvSpPr txBox="true"/>
          <p:nvPr/>
        </p:nvSpPr>
        <p:spPr>
          <a:xfrm rot="0">
            <a:off x="12490992" y="8348487"/>
            <a:ext cx="4768308" cy="78930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Inter"/>
                <a:ea typeface="Inter"/>
                <a:cs typeface="Inter"/>
                <a:sym typeface="Inter"/>
              </a:rPr>
              <a:t>digunakan dalam perhitungan biaya sesuai jenis layanan.</a:t>
            </a:r>
          </a:p>
        </p:txBody>
      </p:sp>
      <p:grpSp>
        <p:nvGrpSpPr>
          <p:cNvPr name="Group 38" id="38"/>
          <p:cNvGrpSpPr/>
          <p:nvPr/>
        </p:nvGrpSpPr>
        <p:grpSpPr>
          <a:xfrm rot="2090344">
            <a:off x="16190947" y="1288596"/>
            <a:ext cx="1041704" cy="420137"/>
            <a:chOff x="0" y="0"/>
            <a:chExt cx="312471" cy="126025"/>
          </a:xfrm>
        </p:grpSpPr>
        <p:sp>
          <p:nvSpPr>
            <p:cNvPr name="Freeform 39" id="39"/>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40" id="40"/>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grpSp>
        <p:nvGrpSpPr>
          <p:cNvPr name="Group 41" id="41"/>
          <p:cNvGrpSpPr/>
          <p:nvPr/>
        </p:nvGrpSpPr>
        <p:grpSpPr>
          <a:xfrm rot="2090344">
            <a:off x="9804504" y="4436019"/>
            <a:ext cx="1041704" cy="420137"/>
            <a:chOff x="0" y="0"/>
            <a:chExt cx="312471" cy="126025"/>
          </a:xfrm>
        </p:grpSpPr>
        <p:sp>
          <p:nvSpPr>
            <p:cNvPr name="Freeform 42" id="42"/>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43" id="43"/>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15590">
            <a:off x="1157047" y="1499329"/>
            <a:ext cx="7303748" cy="7300831"/>
            <a:chOff x="0" y="0"/>
            <a:chExt cx="1998256" cy="1997458"/>
          </a:xfrm>
        </p:grpSpPr>
        <p:sp>
          <p:nvSpPr>
            <p:cNvPr name="Freeform 3" id="3"/>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4" id="4"/>
            <p:cNvSpPr txBox="true"/>
            <p:nvPr/>
          </p:nvSpPr>
          <p:spPr>
            <a:xfrm>
              <a:off x="0" y="-38100"/>
              <a:ext cx="1998256" cy="2035558"/>
            </a:xfrm>
            <a:prstGeom prst="rect">
              <a:avLst/>
            </a:prstGeom>
          </p:spPr>
          <p:txBody>
            <a:bodyPr anchor="ctr" rtlCol="false" tIns="48903" lIns="48903" bIns="48903" rIns="48903"/>
            <a:lstStyle/>
            <a:p>
              <a:pPr algn="ctr">
                <a:lnSpc>
                  <a:spcPts val="2659"/>
                </a:lnSpc>
                <a:spcBef>
                  <a:spcPct val="0"/>
                </a:spcBef>
              </a:pPr>
            </a:p>
          </p:txBody>
        </p:sp>
      </p:grpSp>
      <p:sp>
        <p:nvSpPr>
          <p:cNvPr name="Freeform 5" id="5"/>
          <p:cNvSpPr/>
          <p:nvPr/>
        </p:nvSpPr>
        <p:spPr>
          <a:xfrm flipH="false" flipV="false" rot="15590">
            <a:off x="1157047" y="1499322"/>
            <a:ext cx="7300831" cy="7300831"/>
          </a:xfrm>
          <a:custGeom>
            <a:avLst/>
            <a:gdLst/>
            <a:ahLst/>
            <a:cxnLst/>
            <a:rect r="r" b="b" t="t" l="l"/>
            <a:pathLst>
              <a:path h="7300831" w="7300831">
                <a:moveTo>
                  <a:pt x="0" y="0"/>
                </a:moveTo>
                <a:lnTo>
                  <a:pt x="7300831" y="0"/>
                </a:lnTo>
                <a:lnTo>
                  <a:pt x="7300831" y="7300831"/>
                </a:lnTo>
                <a:lnTo>
                  <a:pt x="0" y="730083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2312394">
            <a:off x="695429" y="1337684"/>
            <a:ext cx="1041704" cy="420137"/>
            <a:chOff x="0" y="0"/>
            <a:chExt cx="312471" cy="126025"/>
          </a:xfrm>
        </p:grpSpPr>
        <p:sp>
          <p:nvSpPr>
            <p:cNvPr name="Freeform 7" id="7"/>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8" id="8"/>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
        <p:nvSpPr>
          <p:cNvPr name="Freeform 9" id="9"/>
          <p:cNvSpPr/>
          <p:nvPr/>
        </p:nvSpPr>
        <p:spPr>
          <a:xfrm flipH="false" flipV="false" rot="-516906">
            <a:off x="2857264" y="2261202"/>
            <a:ext cx="3889003" cy="5179060"/>
          </a:xfrm>
          <a:custGeom>
            <a:avLst/>
            <a:gdLst/>
            <a:ahLst/>
            <a:cxnLst/>
            <a:rect r="r" b="b" t="t" l="l"/>
            <a:pathLst>
              <a:path h="5179060" w="3889003">
                <a:moveTo>
                  <a:pt x="0" y="0"/>
                </a:moveTo>
                <a:lnTo>
                  <a:pt x="3889004" y="0"/>
                </a:lnTo>
                <a:lnTo>
                  <a:pt x="3889004" y="5179060"/>
                </a:lnTo>
                <a:lnTo>
                  <a:pt x="0" y="5179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1346">
            <a:off x="8774024" y="1472742"/>
            <a:ext cx="8412757" cy="7331991"/>
            <a:chOff x="0" y="0"/>
            <a:chExt cx="2215706" cy="1931059"/>
          </a:xfrm>
        </p:grpSpPr>
        <p:sp>
          <p:nvSpPr>
            <p:cNvPr name="Freeform 11" id="11"/>
            <p:cNvSpPr/>
            <p:nvPr/>
          </p:nvSpPr>
          <p:spPr>
            <a:xfrm flipH="false" flipV="false" rot="0">
              <a:off x="0" y="0"/>
              <a:ext cx="2215706" cy="1931059"/>
            </a:xfrm>
            <a:custGeom>
              <a:avLst/>
              <a:gdLst/>
              <a:ahLst/>
              <a:cxnLst/>
              <a:rect r="r" b="b" t="t" l="l"/>
              <a:pathLst>
                <a:path h="1931059" w="2215706">
                  <a:moveTo>
                    <a:pt x="0" y="0"/>
                  </a:moveTo>
                  <a:lnTo>
                    <a:pt x="2215706" y="0"/>
                  </a:lnTo>
                  <a:lnTo>
                    <a:pt x="2215706" y="1931059"/>
                  </a:lnTo>
                  <a:lnTo>
                    <a:pt x="0" y="1931059"/>
                  </a:lnTo>
                  <a:close/>
                </a:path>
              </a:pathLst>
            </a:custGeom>
            <a:solidFill>
              <a:srgbClr val="FFFFFF"/>
            </a:solidFill>
            <a:ln w="19050" cap="sq">
              <a:solidFill>
                <a:srgbClr val="000000"/>
              </a:solidFill>
              <a:prstDash val="solid"/>
              <a:miter/>
            </a:ln>
          </p:spPr>
        </p:sp>
        <p:sp>
          <p:nvSpPr>
            <p:cNvPr name="TextBox 12" id="12"/>
            <p:cNvSpPr txBox="true"/>
            <p:nvPr/>
          </p:nvSpPr>
          <p:spPr>
            <a:xfrm>
              <a:off x="0" y="-38100"/>
              <a:ext cx="2215706" cy="1969159"/>
            </a:xfrm>
            <a:prstGeom prst="rect">
              <a:avLst/>
            </a:prstGeom>
          </p:spPr>
          <p:txBody>
            <a:bodyPr anchor="ctr" rtlCol="false" tIns="50800" lIns="50800" bIns="50800" rIns="50800"/>
            <a:lstStyle/>
            <a:p>
              <a:pPr algn="ctr">
                <a:lnSpc>
                  <a:spcPts val="2791"/>
                </a:lnSpc>
              </a:pPr>
            </a:p>
          </p:txBody>
        </p:sp>
      </p:grpSp>
      <p:grpSp>
        <p:nvGrpSpPr>
          <p:cNvPr name="Group 13" id="13"/>
          <p:cNvGrpSpPr/>
          <p:nvPr/>
        </p:nvGrpSpPr>
        <p:grpSpPr>
          <a:xfrm rot="0">
            <a:off x="9508000" y="5262781"/>
            <a:ext cx="3428480" cy="613800"/>
            <a:chOff x="0" y="0"/>
            <a:chExt cx="902974" cy="161659"/>
          </a:xfrm>
        </p:grpSpPr>
        <p:sp>
          <p:nvSpPr>
            <p:cNvPr name="Freeform 14" id="14"/>
            <p:cNvSpPr/>
            <p:nvPr/>
          </p:nvSpPr>
          <p:spPr>
            <a:xfrm flipH="false" flipV="false" rot="0">
              <a:off x="0" y="0"/>
              <a:ext cx="902974" cy="161659"/>
            </a:xfrm>
            <a:custGeom>
              <a:avLst/>
              <a:gdLst/>
              <a:ahLst/>
              <a:cxnLst/>
              <a:rect r="r" b="b" t="t" l="l"/>
              <a:pathLst>
                <a:path h="161659" w="902974">
                  <a:moveTo>
                    <a:pt x="80830" y="0"/>
                  </a:moveTo>
                  <a:lnTo>
                    <a:pt x="822145" y="0"/>
                  </a:lnTo>
                  <a:cubicBezTo>
                    <a:pt x="843582" y="0"/>
                    <a:pt x="864141" y="8516"/>
                    <a:pt x="879300" y="23674"/>
                  </a:cubicBezTo>
                  <a:cubicBezTo>
                    <a:pt x="894458" y="38833"/>
                    <a:pt x="902974" y="59392"/>
                    <a:pt x="902974" y="80830"/>
                  </a:cubicBezTo>
                  <a:lnTo>
                    <a:pt x="902974" y="80830"/>
                  </a:lnTo>
                  <a:cubicBezTo>
                    <a:pt x="902974" y="102267"/>
                    <a:pt x="894458" y="122826"/>
                    <a:pt x="879300" y="137985"/>
                  </a:cubicBezTo>
                  <a:cubicBezTo>
                    <a:pt x="864141" y="153143"/>
                    <a:pt x="843582" y="161659"/>
                    <a:pt x="822145" y="161659"/>
                  </a:cubicBezTo>
                  <a:lnTo>
                    <a:pt x="80830" y="161659"/>
                  </a:lnTo>
                  <a:cubicBezTo>
                    <a:pt x="59392" y="161659"/>
                    <a:pt x="38833" y="153143"/>
                    <a:pt x="23674" y="137985"/>
                  </a:cubicBezTo>
                  <a:cubicBezTo>
                    <a:pt x="8516" y="122826"/>
                    <a:pt x="0" y="102267"/>
                    <a:pt x="0" y="80830"/>
                  </a:cubicBezTo>
                  <a:lnTo>
                    <a:pt x="0" y="80830"/>
                  </a:lnTo>
                  <a:cubicBezTo>
                    <a:pt x="0" y="59392"/>
                    <a:pt x="8516" y="38833"/>
                    <a:pt x="23674" y="23674"/>
                  </a:cubicBezTo>
                  <a:cubicBezTo>
                    <a:pt x="38833" y="8516"/>
                    <a:pt x="59392" y="0"/>
                    <a:pt x="80830" y="0"/>
                  </a:cubicBezTo>
                  <a:close/>
                </a:path>
              </a:pathLst>
            </a:custGeom>
            <a:solidFill>
              <a:srgbClr val="212120"/>
            </a:solidFill>
          </p:spPr>
        </p:sp>
        <p:sp>
          <p:nvSpPr>
            <p:cNvPr name="TextBox 15" id="15"/>
            <p:cNvSpPr txBox="true"/>
            <p:nvPr/>
          </p:nvSpPr>
          <p:spPr>
            <a:xfrm>
              <a:off x="0" y="-47625"/>
              <a:ext cx="902974" cy="209284"/>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sp>
        <p:nvSpPr>
          <p:cNvPr name="AutoShape 16" id="16"/>
          <p:cNvSpPr/>
          <p:nvPr/>
        </p:nvSpPr>
        <p:spPr>
          <a:xfrm>
            <a:off x="8780396" y="4772747"/>
            <a:ext cx="8411138" cy="165056"/>
          </a:xfrm>
          <a:prstGeom prst="line">
            <a:avLst/>
          </a:prstGeom>
          <a:ln cap="flat" w="19050">
            <a:solidFill>
              <a:srgbClr val="000000"/>
            </a:solidFill>
            <a:prstDash val="solid"/>
            <a:headEnd type="none" len="sm" w="sm"/>
            <a:tailEnd type="none" len="sm" w="sm"/>
          </a:ln>
        </p:spPr>
      </p:sp>
      <p:grpSp>
        <p:nvGrpSpPr>
          <p:cNvPr name="Group 17" id="17"/>
          <p:cNvGrpSpPr/>
          <p:nvPr/>
        </p:nvGrpSpPr>
        <p:grpSpPr>
          <a:xfrm rot="-2312394">
            <a:off x="16665929" y="8559399"/>
            <a:ext cx="1041704" cy="420137"/>
            <a:chOff x="0" y="0"/>
            <a:chExt cx="312471" cy="126025"/>
          </a:xfrm>
        </p:grpSpPr>
        <p:sp>
          <p:nvSpPr>
            <p:cNvPr name="Freeform 18" id="18"/>
            <p:cNvSpPr/>
            <p:nvPr/>
          </p:nvSpPr>
          <p:spPr>
            <a:xfrm flipH="false" flipV="false" rot="0">
              <a:off x="0" y="0"/>
              <a:ext cx="312471" cy="126025"/>
            </a:xfrm>
            <a:custGeom>
              <a:avLst/>
              <a:gdLst/>
              <a:ahLst/>
              <a:cxnLst/>
              <a:rect r="r" b="b" t="t" l="l"/>
              <a:pathLst>
                <a:path h="126025" w="312471">
                  <a:moveTo>
                    <a:pt x="0" y="0"/>
                  </a:moveTo>
                  <a:lnTo>
                    <a:pt x="312471" y="0"/>
                  </a:lnTo>
                  <a:lnTo>
                    <a:pt x="312471" y="126025"/>
                  </a:lnTo>
                  <a:lnTo>
                    <a:pt x="0" y="126025"/>
                  </a:lnTo>
                  <a:close/>
                </a:path>
              </a:pathLst>
            </a:custGeom>
            <a:solidFill>
              <a:srgbClr val="212120"/>
            </a:solidFill>
          </p:spPr>
        </p:sp>
        <p:sp>
          <p:nvSpPr>
            <p:cNvPr name="TextBox 19" id="19"/>
            <p:cNvSpPr txBox="true"/>
            <p:nvPr/>
          </p:nvSpPr>
          <p:spPr>
            <a:xfrm>
              <a:off x="0" y="-28575"/>
              <a:ext cx="312471" cy="154600"/>
            </a:xfrm>
            <a:prstGeom prst="rect">
              <a:avLst/>
            </a:prstGeom>
          </p:spPr>
          <p:txBody>
            <a:bodyPr anchor="ctr" rtlCol="false" tIns="44604" lIns="44604" bIns="44604" rIns="44604"/>
            <a:lstStyle/>
            <a:p>
              <a:pPr algn="ctr">
                <a:lnSpc>
                  <a:spcPts val="2451"/>
                </a:lnSpc>
              </a:pPr>
            </a:p>
          </p:txBody>
        </p:sp>
      </p:grpSp>
      <p:sp>
        <p:nvSpPr>
          <p:cNvPr name="TextBox 20" id="20"/>
          <p:cNvSpPr txBox="true"/>
          <p:nvPr/>
        </p:nvSpPr>
        <p:spPr>
          <a:xfrm rot="0">
            <a:off x="9597566" y="2448916"/>
            <a:ext cx="6740990" cy="1869476"/>
          </a:xfrm>
          <a:prstGeom prst="rect">
            <a:avLst/>
          </a:prstGeom>
        </p:spPr>
        <p:txBody>
          <a:bodyPr anchor="t" rtlCol="false" tIns="0" lIns="0" bIns="0" rIns="0">
            <a:spAutoFit/>
          </a:bodyPr>
          <a:lstStyle/>
          <a:p>
            <a:pPr algn="l">
              <a:lnSpc>
                <a:spcPts val="7068"/>
              </a:lnSpc>
            </a:pPr>
            <a:r>
              <a:rPr lang="en-US" sz="8032" spc="-176" b="true">
                <a:solidFill>
                  <a:srgbClr val="212120"/>
                </a:solidFill>
                <a:latin typeface="Comic Sans Bold"/>
                <a:ea typeface="Comic Sans Bold"/>
                <a:cs typeface="Comic Sans Bold"/>
                <a:sym typeface="Comic Sans Bold"/>
              </a:rPr>
              <a:t>Alur Kerja Sistem</a:t>
            </a:r>
          </a:p>
        </p:txBody>
      </p:sp>
      <p:sp>
        <p:nvSpPr>
          <p:cNvPr name="TextBox 21" id="21"/>
          <p:cNvSpPr txBox="true"/>
          <p:nvPr/>
        </p:nvSpPr>
        <p:spPr>
          <a:xfrm rot="0">
            <a:off x="9144000" y="6143281"/>
            <a:ext cx="8581063" cy="2416516"/>
          </a:xfrm>
          <a:prstGeom prst="rect">
            <a:avLst/>
          </a:prstGeom>
        </p:spPr>
        <p:txBody>
          <a:bodyPr anchor="t" rtlCol="false" tIns="0" lIns="0" bIns="0" rIns="0">
            <a:spAutoFit/>
          </a:bodyPr>
          <a:lstStyle/>
          <a:p>
            <a:pPr algn="just">
              <a:lnSpc>
                <a:spcPts val="2803"/>
              </a:lnSpc>
            </a:pPr>
            <a:r>
              <a:rPr lang="en-US" b="true" sz="2002" spc="-98">
                <a:solidFill>
                  <a:srgbClr val="000000"/>
                </a:solidFill>
                <a:latin typeface="Inter Medium"/>
                <a:ea typeface="Inter Medium"/>
                <a:cs typeface="Inter Medium"/>
                <a:sym typeface="Inter Medium"/>
              </a:rPr>
              <a:t>Pengguna melakukan login ke dalam sistem.</a:t>
            </a:r>
          </a:p>
          <a:p>
            <a:pPr algn="just">
              <a:lnSpc>
                <a:spcPts val="2803"/>
              </a:lnSpc>
            </a:pPr>
            <a:r>
              <a:rPr lang="en-US" b="true" sz="2002" spc="-98">
                <a:solidFill>
                  <a:srgbClr val="000000"/>
                </a:solidFill>
                <a:latin typeface="Inter Medium"/>
                <a:ea typeface="Inter Medium"/>
                <a:cs typeface="Inter Medium"/>
                <a:sym typeface="Inter Medium"/>
              </a:rPr>
              <a:t> Sistem menampilkan menu utama aplikasi.</a:t>
            </a:r>
          </a:p>
          <a:p>
            <a:pPr algn="just">
              <a:lnSpc>
                <a:spcPts val="2803"/>
              </a:lnSpc>
            </a:pPr>
            <a:r>
              <a:rPr lang="en-US" b="true" sz="2002" spc="-98">
                <a:solidFill>
                  <a:srgbClr val="000000"/>
                </a:solidFill>
                <a:latin typeface="Inter Medium"/>
                <a:ea typeface="Inter Medium"/>
                <a:cs typeface="Inter Medium"/>
                <a:sym typeface="Inter Medium"/>
              </a:rPr>
              <a:t> Pengguna menginput data pelanggan.</a:t>
            </a:r>
          </a:p>
          <a:p>
            <a:pPr algn="just">
              <a:lnSpc>
                <a:spcPts val="2803"/>
              </a:lnSpc>
            </a:pPr>
            <a:r>
              <a:rPr lang="en-US" b="true" sz="2002" spc="-98">
                <a:solidFill>
                  <a:srgbClr val="000000"/>
                </a:solidFill>
                <a:latin typeface="Inter Medium"/>
                <a:ea typeface="Inter Medium"/>
                <a:cs typeface="Inter Medium"/>
                <a:sym typeface="Inter Medium"/>
              </a:rPr>
              <a:t> Pengguna memilih jenis layanan laundry.</a:t>
            </a:r>
          </a:p>
          <a:p>
            <a:pPr algn="just">
              <a:lnSpc>
                <a:spcPts val="2803"/>
              </a:lnSpc>
            </a:pPr>
            <a:r>
              <a:rPr lang="en-US" b="true" sz="2002" spc="-98">
                <a:solidFill>
                  <a:srgbClr val="000000"/>
                </a:solidFill>
                <a:latin typeface="Inter Medium"/>
                <a:ea typeface="Inter Medium"/>
                <a:cs typeface="Inter Medium"/>
                <a:sym typeface="Inter Medium"/>
              </a:rPr>
              <a:t> Sistem menghitung biaya dan diskon.</a:t>
            </a:r>
          </a:p>
          <a:p>
            <a:pPr algn="just">
              <a:lnSpc>
                <a:spcPts val="2803"/>
              </a:lnSpc>
            </a:pPr>
            <a:r>
              <a:rPr lang="en-US" b="true" sz="2002" spc="-98">
                <a:solidFill>
                  <a:srgbClr val="000000"/>
                </a:solidFill>
                <a:latin typeface="Inter Medium"/>
                <a:ea typeface="Inter Medium"/>
                <a:cs typeface="Inter Medium"/>
                <a:sym typeface="Inter Medium"/>
              </a:rPr>
              <a:t> Sistem menampilkan struk transaksi dan menyimpan data.</a:t>
            </a:r>
          </a:p>
          <a:p>
            <a:pPr algn="just">
              <a:lnSpc>
                <a:spcPts val="280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A28C"/>
        </a:solidFill>
      </p:bgPr>
    </p:bg>
    <p:spTree>
      <p:nvGrpSpPr>
        <p:cNvPr id="1" name=""/>
        <p:cNvGrpSpPr/>
        <p:nvPr/>
      </p:nvGrpSpPr>
      <p:grpSpPr>
        <a:xfrm>
          <a:off x="0" y="0"/>
          <a:ext cx="0" cy="0"/>
          <a:chOff x="0" y="0"/>
          <a:chExt cx="0" cy="0"/>
        </a:xfrm>
      </p:grpSpPr>
      <p:grpSp>
        <p:nvGrpSpPr>
          <p:cNvPr name="Group 2" id="2"/>
          <p:cNvGrpSpPr/>
          <p:nvPr/>
        </p:nvGrpSpPr>
        <p:grpSpPr>
          <a:xfrm rot="97839">
            <a:off x="9831982" y="1503903"/>
            <a:ext cx="7303748" cy="7300831"/>
            <a:chOff x="0" y="0"/>
            <a:chExt cx="9738331" cy="9734441"/>
          </a:xfrm>
        </p:grpSpPr>
        <p:grpSp>
          <p:nvGrpSpPr>
            <p:cNvPr name="Group 3" id="3"/>
            <p:cNvGrpSpPr/>
            <p:nvPr/>
          </p:nvGrpSpPr>
          <p:grpSpPr>
            <a:xfrm rot="0">
              <a:off x="0" y="0"/>
              <a:ext cx="9738331" cy="9734441"/>
              <a:chOff x="0" y="0"/>
              <a:chExt cx="1998256" cy="1997458"/>
            </a:xfrm>
          </p:grpSpPr>
          <p:sp>
            <p:nvSpPr>
              <p:cNvPr name="Freeform 4" id="4"/>
              <p:cNvSpPr/>
              <p:nvPr/>
            </p:nvSpPr>
            <p:spPr>
              <a:xfrm flipH="false" flipV="false" rot="0">
                <a:off x="0" y="0"/>
                <a:ext cx="1998256" cy="1997458"/>
              </a:xfrm>
              <a:custGeom>
                <a:avLst/>
                <a:gdLst/>
                <a:ahLst/>
                <a:cxnLst/>
                <a:rect r="r" b="b" t="t" l="l"/>
                <a:pathLst>
                  <a:path h="1997458" w="1998256">
                    <a:moveTo>
                      <a:pt x="0" y="0"/>
                    </a:moveTo>
                    <a:lnTo>
                      <a:pt x="1998256" y="0"/>
                    </a:lnTo>
                    <a:lnTo>
                      <a:pt x="1998256" y="1997458"/>
                    </a:lnTo>
                    <a:lnTo>
                      <a:pt x="0" y="1997458"/>
                    </a:lnTo>
                    <a:close/>
                  </a:path>
                </a:pathLst>
              </a:custGeom>
              <a:solidFill>
                <a:srgbClr val="FFFFFF"/>
              </a:solidFill>
              <a:ln w="19050" cap="sq">
                <a:solidFill>
                  <a:srgbClr val="000000"/>
                </a:solidFill>
                <a:prstDash val="solid"/>
                <a:miter/>
              </a:ln>
            </p:spPr>
          </p:sp>
          <p:sp>
            <p:nvSpPr>
              <p:cNvPr name="TextBox 5" id="5"/>
              <p:cNvSpPr txBox="true"/>
              <p:nvPr/>
            </p:nvSpPr>
            <p:spPr>
              <a:xfrm>
                <a:off x="0" y="-38100"/>
                <a:ext cx="1998256" cy="2035558"/>
              </a:xfrm>
              <a:prstGeom prst="rect">
                <a:avLst/>
              </a:prstGeom>
            </p:spPr>
            <p:txBody>
              <a:bodyPr anchor="ctr" rtlCol="false" tIns="48400" lIns="48400" bIns="48400" rIns="48400"/>
              <a:lstStyle/>
              <a:p>
                <a:pPr algn="ctr">
                  <a:lnSpc>
                    <a:spcPts val="2659"/>
                  </a:lnSpc>
                  <a:spcBef>
                    <a:spcPct val="0"/>
                  </a:spcBef>
                </a:pPr>
              </a:p>
            </p:txBody>
          </p:sp>
        </p:grpSp>
        <p:sp>
          <p:nvSpPr>
            <p:cNvPr name="Freeform 6" id="6"/>
            <p:cNvSpPr/>
            <p:nvPr/>
          </p:nvSpPr>
          <p:spPr>
            <a:xfrm flipH="false" flipV="false" rot="0">
              <a:off x="0" y="0"/>
              <a:ext cx="9734441" cy="9734441"/>
            </a:xfrm>
            <a:custGeom>
              <a:avLst/>
              <a:gdLst/>
              <a:ahLst/>
              <a:cxnLst/>
              <a:rect r="r" b="b" t="t" l="l"/>
              <a:pathLst>
                <a:path h="9734441" w="9734441">
                  <a:moveTo>
                    <a:pt x="0" y="0"/>
                  </a:moveTo>
                  <a:lnTo>
                    <a:pt x="9734441" y="0"/>
                  </a:lnTo>
                  <a:lnTo>
                    <a:pt x="9734441" y="9734441"/>
                  </a:lnTo>
                  <a:lnTo>
                    <a:pt x="0" y="9734441"/>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68798">
            <a:off x="1028700" y="1472742"/>
            <a:ext cx="8412757" cy="7331991"/>
            <a:chOff x="0" y="0"/>
            <a:chExt cx="2215706" cy="1931059"/>
          </a:xfrm>
        </p:grpSpPr>
        <p:sp>
          <p:nvSpPr>
            <p:cNvPr name="Freeform 8" id="8"/>
            <p:cNvSpPr/>
            <p:nvPr/>
          </p:nvSpPr>
          <p:spPr>
            <a:xfrm flipH="false" flipV="false" rot="0">
              <a:off x="0" y="0"/>
              <a:ext cx="2215706" cy="1931059"/>
            </a:xfrm>
            <a:custGeom>
              <a:avLst/>
              <a:gdLst/>
              <a:ahLst/>
              <a:cxnLst/>
              <a:rect r="r" b="b" t="t" l="l"/>
              <a:pathLst>
                <a:path h="1931059" w="2215706">
                  <a:moveTo>
                    <a:pt x="0" y="0"/>
                  </a:moveTo>
                  <a:lnTo>
                    <a:pt x="2215706" y="0"/>
                  </a:lnTo>
                  <a:lnTo>
                    <a:pt x="2215706" y="1931059"/>
                  </a:lnTo>
                  <a:lnTo>
                    <a:pt x="0" y="1931059"/>
                  </a:lnTo>
                  <a:close/>
                </a:path>
              </a:pathLst>
            </a:custGeom>
            <a:solidFill>
              <a:srgbClr val="FFFFFF"/>
            </a:solidFill>
            <a:ln w="19050" cap="sq">
              <a:solidFill>
                <a:srgbClr val="000000"/>
              </a:solidFill>
              <a:prstDash val="solid"/>
              <a:miter/>
            </a:ln>
          </p:spPr>
        </p:sp>
        <p:sp>
          <p:nvSpPr>
            <p:cNvPr name="TextBox 9" id="9"/>
            <p:cNvSpPr txBox="true"/>
            <p:nvPr/>
          </p:nvSpPr>
          <p:spPr>
            <a:xfrm>
              <a:off x="0" y="-38100"/>
              <a:ext cx="2215706" cy="1969159"/>
            </a:xfrm>
            <a:prstGeom prst="rect">
              <a:avLst/>
            </a:prstGeom>
          </p:spPr>
          <p:txBody>
            <a:bodyPr anchor="ctr" rtlCol="false" tIns="50800" lIns="50800" bIns="50800" rIns="50800"/>
            <a:lstStyle/>
            <a:p>
              <a:pPr algn="ctr">
                <a:lnSpc>
                  <a:spcPts val="2791"/>
                </a:lnSpc>
              </a:pPr>
            </a:p>
          </p:txBody>
        </p:sp>
      </p:grpSp>
      <p:grpSp>
        <p:nvGrpSpPr>
          <p:cNvPr name="Group 10" id="10"/>
          <p:cNvGrpSpPr/>
          <p:nvPr/>
        </p:nvGrpSpPr>
        <p:grpSpPr>
          <a:xfrm rot="0">
            <a:off x="1806598" y="4993709"/>
            <a:ext cx="3806424" cy="637648"/>
            <a:chOff x="0" y="0"/>
            <a:chExt cx="1002515" cy="167940"/>
          </a:xfrm>
        </p:grpSpPr>
        <p:sp>
          <p:nvSpPr>
            <p:cNvPr name="Freeform 11" id="11"/>
            <p:cNvSpPr/>
            <p:nvPr/>
          </p:nvSpPr>
          <p:spPr>
            <a:xfrm flipH="false" flipV="false" rot="0">
              <a:off x="0" y="0"/>
              <a:ext cx="1002515" cy="167940"/>
            </a:xfrm>
            <a:custGeom>
              <a:avLst/>
              <a:gdLst/>
              <a:ahLst/>
              <a:cxnLst/>
              <a:rect r="r" b="b" t="t" l="l"/>
              <a:pathLst>
                <a:path h="167940" w="1002515">
                  <a:moveTo>
                    <a:pt x="83970" y="0"/>
                  </a:moveTo>
                  <a:lnTo>
                    <a:pt x="918545" y="0"/>
                  </a:lnTo>
                  <a:cubicBezTo>
                    <a:pt x="940815" y="0"/>
                    <a:pt x="962173" y="8847"/>
                    <a:pt x="977921" y="24594"/>
                  </a:cubicBezTo>
                  <a:cubicBezTo>
                    <a:pt x="993668" y="40342"/>
                    <a:pt x="1002515" y="61700"/>
                    <a:pt x="1002515" y="83970"/>
                  </a:cubicBezTo>
                  <a:lnTo>
                    <a:pt x="1002515" y="83970"/>
                  </a:lnTo>
                  <a:cubicBezTo>
                    <a:pt x="1002515" y="130346"/>
                    <a:pt x="964920" y="167940"/>
                    <a:pt x="918545"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12" id="12"/>
            <p:cNvSpPr txBox="true"/>
            <p:nvPr/>
          </p:nvSpPr>
          <p:spPr>
            <a:xfrm>
              <a:off x="0" y="-47625"/>
              <a:ext cx="1002515" cy="215565"/>
            </a:xfrm>
            <a:prstGeom prst="rect">
              <a:avLst/>
            </a:prstGeom>
          </p:spPr>
          <p:txBody>
            <a:bodyPr anchor="ctr" rtlCol="false" tIns="50800" lIns="50800" bIns="50800" rIns="50800"/>
            <a:lstStyle/>
            <a:p>
              <a:pPr algn="ctr">
                <a:lnSpc>
                  <a:spcPts val="3351"/>
                </a:lnSpc>
              </a:pPr>
              <a:r>
                <a:rPr lang="en-US" sz="2394" spc="-69">
                  <a:solidFill>
                    <a:srgbClr val="FFFFFF"/>
                  </a:solidFill>
                  <a:latin typeface="Inter"/>
                  <a:ea typeface="Inter"/>
                  <a:cs typeface="Inter"/>
                  <a:sym typeface="Inter"/>
                </a:rPr>
                <a:t>Dita Laundry</a:t>
              </a:r>
            </a:p>
          </p:txBody>
        </p:sp>
      </p:grpSp>
      <p:grpSp>
        <p:nvGrpSpPr>
          <p:cNvPr name="Group 13" id="13"/>
          <p:cNvGrpSpPr/>
          <p:nvPr/>
        </p:nvGrpSpPr>
        <p:grpSpPr>
          <a:xfrm rot="0">
            <a:off x="10658180" y="2201956"/>
            <a:ext cx="2632729" cy="627327"/>
            <a:chOff x="0" y="0"/>
            <a:chExt cx="704802" cy="167940"/>
          </a:xfrm>
        </p:grpSpPr>
        <p:sp>
          <p:nvSpPr>
            <p:cNvPr name="Freeform 14" id="14"/>
            <p:cNvSpPr/>
            <p:nvPr/>
          </p:nvSpPr>
          <p:spPr>
            <a:xfrm flipH="false" flipV="false" rot="0">
              <a:off x="0" y="0"/>
              <a:ext cx="704802" cy="167940"/>
            </a:xfrm>
            <a:custGeom>
              <a:avLst/>
              <a:gdLst/>
              <a:ahLst/>
              <a:cxnLst/>
              <a:rect r="r" b="b" t="t" l="l"/>
              <a:pathLst>
                <a:path h="167940" w="704802">
                  <a:moveTo>
                    <a:pt x="83970" y="0"/>
                  </a:moveTo>
                  <a:lnTo>
                    <a:pt x="620832" y="0"/>
                  </a:lnTo>
                  <a:cubicBezTo>
                    <a:pt x="667207" y="0"/>
                    <a:pt x="704802" y="37595"/>
                    <a:pt x="704802" y="83970"/>
                  </a:cubicBezTo>
                  <a:lnTo>
                    <a:pt x="704802" y="83970"/>
                  </a:lnTo>
                  <a:cubicBezTo>
                    <a:pt x="704802" y="106240"/>
                    <a:pt x="695955" y="127599"/>
                    <a:pt x="680208" y="143346"/>
                  </a:cubicBezTo>
                  <a:cubicBezTo>
                    <a:pt x="664460" y="159093"/>
                    <a:pt x="643102" y="167940"/>
                    <a:pt x="620832"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15" id="15"/>
            <p:cNvSpPr txBox="true"/>
            <p:nvPr/>
          </p:nvSpPr>
          <p:spPr>
            <a:xfrm>
              <a:off x="0" y="-38100"/>
              <a:ext cx="704802" cy="206040"/>
            </a:xfrm>
            <a:prstGeom prst="rect">
              <a:avLst/>
            </a:prstGeom>
          </p:spPr>
          <p:txBody>
            <a:bodyPr anchor="ctr" rtlCol="false" tIns="50800" lIns="50800" bIns="50800" rIns="50800"/>
            <a:lstStyle/>
            <a:p>
              <a:pPr algn="ctr">
                <a:lnSpc>
                  <a:spcPts val="2651"/>
                </a:lnSpc>
              </a:pPr>
              <a:r>
                <a:rPr lang="en-US" sz="1894" spc="-54">
                  <a:solidFill>
                    <a:srgbClr val="FFFFFF"/>
                  </a:solidFill>
                  <a:latin typeface="Inter"/>
                  <a:ea typeface="Inter"/>
                  <a:cs typeface="Inter"/>
                  <a:sym typeface="Inter"/>
                </a:rPr>
                <a:t>Self-Service Laundry</a:t>
              </a:r>
            </a:p>
          </p:txBody>
        </p:sp>
      </p:grpSp>
      <p:grpSp>
        <p:nvGrpSpPr>
          <p:cNvPr name="Group 16" id="16"/>
          <p:cNvGrpSpPr/>
          <p:nvPr/>
        </p:nvGrpSpPr>
        <p:grpSpPr>
          <a:xfrm rot="0">
            <a:off x="13676804" y="2201956"/>
            <a:ext cx="2632729" cy="627327"/>
            <a:chOff x="0" y="0"/>
            <a:chExt cx="704802" cy="167940"/>
          </a:xfrm>
        </p:grpSpPr>
        <p:sp>
          <p:nvSpPr>
            <p:cNvPr name="Freeform 17" id="17"/>
            <p:cNvSpPr/>
            <p:nvPr/>
          </p:nvSpPr>
          <p:spPr>
            <a:xfrm flipH="false" flipV="false" rot="0">
              <a:off x="0" y="0"/>
              <a:ext cx="704802" cy="167940"/>
            </a:xfrm>
            <a:custGeom>
              <a:avLst/>
              <a:gdLst/>
              <a:ahLst/>
              <a:cxnLst/>
              <a:rect r="r" b="b" t="t" l="l"/>
              <a:pathLst>
                <a:path h="167940" w="704802">
                  <a:moveTo>
                    <a:pt x="83970" y="0"/>
                  </a:moveTo>
                  <a:lnTo>
                    <a:pt x="620832" y="0"/>
                  </a:lnTo>
                  <a:cubicBezTo>
                    <a:pt x="667207" y="0"/>
                    <a:pt x="704802" y="37595"/>
                    <a:pt x="704802" y="83970"/>
                  </a:cubicBezTo>
                  <a:lnTo>
                    <a:pt x="704802" y="83970"/>
                  </a:lnTo>
                  <a:cubicBezTo>
                    <a:pt x="704802" y="106240"/>
                    <a:pt x="695955" y="127599"/>
                    <a:pt x="680208" y="143346"/>
                  </a:cubicBezTo>
                  <a:cubicBezTo>
                    <a:pt x="664460" y="159093"/>
                    <a:pt x="643102" y="167940"/>
                    <a:pt x="620832" y="167940"/>
                  </a:cubicBezTo>
                  <a:lnTo>
                    <a:pt x="83970" y="167940"/>
                  </a:lnTo>
                  <a:cubicBezTo>
                    <a:pt x="37595" y="167940"/>
                    <a:pt x="0" y="130346"/>
                    <a:pt x="0" y="83970"/>
                  </a:cubicBezTo>
                  <a:lnTo>
                    <a:pt x="0" y="83970"/>
                  </a:lnTo>
                  <a:cubicBezTo>
                    <a:pt x="0" y="37595"/>
                    <a:pt x="37595" y="0"/>
                    <a:pt x="83970" y="0"/>
                  </a:cubicBezTo>
                  <a:close/>
                </a:path>
              </a:pathLst>
            </a:custGeom>
            <a:solidFill>
              <a:srgbClr val="212120"/>
            </a:solidFill>
          </p:spPr>
        </p:sp>
        <p:sp>
          <p:nvSpPr>
            <p:cNvPr name="TextBox 18" id="18"/>
            <p:cNvSpPr txBox="true"/>
            <p:nvPr/>
          </p:nvSpPr>
          <p:spPr>
            <a:xfrm>
              <a:off x="0" y="-38100"/>
              <a:ext cx="704802" cy="206040"/>
            </a:xfrm>
            <a:prstGeom prst="rect">
              <a:avLst/>
            </a:prstGeom>
          </p:spPr>
          <p:txBody>
            <a:bodyPr anchor="ctr" rtlCol="false" tIns="50800" lIns="50800" bIns="50800" rIns="50800"/>
            <a:lstStyle/>
            <a:p>
              <a:pPr algn="ctr">
                <a:lnSpc>
                  <a:spcPts val="2651"/>
                </a:lnSpc>
              </a:pPr>
              <a:r>
                <a:rPr lang="en-US" sz="1894" spc="-54">
                  <a:solidFill>
                    <a:srgbClr val="FFFFFF"/>
                  </a:solidFill>
                  <a:latin typeface="Inter"/>
                  <a:ea typeface="Inter"/>
                  <a:cs typeface="Inter"/>
                  <a:sym typeface="Inter"/>
                </a:rPr>
                <a:t>Full-Service Laundry</a:t>
              </a:r>
            </a:p>
          </p:txBody>
        </p:sp>
      </p:grpSp>
      <p:sp>
        <p:nvSpPr>
          <p:cNvPr name="Freeform 19" id="19"/>
          <p:cNvSpPr/>
          <p:nvPr/>
        </p:nvSpPr>
        <p:spPr>
          <a:xfrm flipH="false" flipV="false" rot="0">
            <a:off x="11067030" y="3066478"/>
            <a:ext cx="4840627" cy="5129759"/>
          </a:xfrm>
          <a:custGeom>
            <a:avLst/>
            <a:gdLst/>
            <a:ahLst/>
            <a:cxnLst/>
            <a:rect r="r" b="b" t="t" l="l"/>
            <a:pathLst>
              <a:path h="5129759" w="4840627">
                <a:moveTo>
                  <a:pt x="0" y="0"/>
                </a:moveTo>
                <a:lnTo>
                  <a:pt x="4840627" y="0"/>
                </a:lnTo>
                <a:lnTo>
                  <a:pt x="4840627" y="5129759"/>
                </a:lnTo>
                <a:lnTo>
                  <a:pt x="0" y="5129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806598" y="2230384"/>
            <a:ext cx="5403505" cy="1919839"/>
          </a:xfrm>
          <a:prstGeom prst="rect">
            <a:avLst/>
          </a:prstGeom>
        </p:spPr>
        <p:txBody>
          <a:bodyPr anchor="t" rtlCol="false" tIns="0" lIns="0" bIns="0" rIns="0">
            <a:spAutoFit/>
          </a:bodyPr>
          <a:lstStyle/>
          <a:p>
            <a:pPr algn="l">
              <a:lnSpc>
                <a:spcPts val="7236"/>
              </a:lnSpc>
            </a:pPr>
            <a:r>
              <a:rPr lang="en-US" sz="8223" spc="-180" b="true">
                <a:solidFill>
                  <a:srgbClr val="212120"/>
                </a:solidFill>
                <a:latin typeface="Comic Sans Bold"/>
                <a:ea typeface="Comic Sans Bold"/>
                <a:cs typeface="Comic Sans Bold"/>
                <a:sym typeface="Comic Sans Bold"/>
              </a:rPr>
              <a:t>Hasil Akhir Aplikasi</a:t>
            </a:r>
          </a:p>
        </p:txBody>
      </p:sp>
      <p:sp>
        <p:nvSpPr>
          <p:cNvPr name="TextBox 21" id="21"/>
          <p:cNvSpPr txBox="true"/>
          <p:nvPr/>
        </p:nvSpPr>
        <p:spPr>
          <a:xfrm rot="0">
            <a:off x="1386212" y="5926632"/>
            <a:ext cx="7757788" cy="2141340"/>
          </a:xfrm>
          <a:prstGeom prst="rect">
            <a:avLst/>
          </a:prstGeom>
        </p:spPr>
        <p:txBody>
          <a:bodyPr anchor="t" rtlCol="false" tIns="0" lIns="0" bIns="0" rIns="0">
            <a:spAutoFit/>
          </a:bodyPr>
          <a:lstStyle/>
          <a:p>
            <a:pPr algn="just">
              <a:lnSpc>
                <a:spcPts val="3482"/>
              </a:lnSpc>
            </a:pPr>
            <a:r>
              <a:rPr lang="en-US" b="true" sz="2487" spc="-121">
                <a:solidFill>
                  <a:srgbClr val="000000"/>
                </a:solidFill>
                <a:latin typeface="Inter Medium"/>
                <a:ea typeface="Inter Medium"/>
                <a:cs typeface="Inter Medium"/>
                <a:sym typeface="Inter Medium"/>
              </a:rPr>
              <a:t>Aplikasi mampu menghitung biaya laundry secara otomatis dan akurat.</a:t>
            </a:r>
          </a:p>
          <a:p>
            <a:pPr algn="just">
              <a:lnSpc>
                <a:spcPts val="3482"/>
              </a:lnSpc>
            </a:pPr>
            <a:r>
              <a:rPr lang="en-US" b="true" sz="2487" spc="-121">
                <a:solidFill>
                  <a:srgbClr val="000000"/>
                </a:solidFill>
                <a:latin typeface="Inter Medium"/>
                <a:ea typeface="Inter Medium"/>
                <a:cs typeface="Inter Medium"/>
                <a:sym typeface="Inter Medium"/>
              </a:rPr>
              <a:t> Output transaksi ditampilkan secara jelas dan mudah dipahami.</a:t>
            </a:r>
          </a:p>
          <a:p>
            <a:pPr algn="just">
              <a:lnSpc>
                <a:spcPts val="3482"/>
              </a:lnSpc>
              <a:spcBef>
                <a:spcPct val="0"/>
              </a:spcBef>
            </a:pPr>
            <a:r>
              <a:rPr lang="en-US" b="true" sz="2487" spc="-121">
                <a:solidFill>
                  <a:srgbClr val="000000"/>
                </a:solidFill>
                <a:latin typeface="Inter Medium"/>
                <a:ea typeface="Inter Medium"/>
                <a:cs typeface="Inter Medium"/>
                <a:sym typeface="Inter Medium"/>
              </a:rPr>
              <a:t> Data transaksi tersimpan dengan rapi di dalam file teks.</a:t>
            </a:r>
          </a:p>
        </p:txBody>
      </p:sp>
      <p:sp>
        <p:nvSpPr>
          <p:cNvPr name="AutoShape 22" id="22"/>
          <p:cNvSpPr/>
          <p:nvPr/>
        </p:nvSpPr>
        <p:spPr>
          <a:xfrm>
            <a:off x="1028700" y="4629093"/>
            <a:ext cx="8412757" cy="0"/>
          </a:xfrm>
          <a:prstGeom prst="line">
            <a:avLst/>
          </a:prstGeom>
          <a:ln cap="flat" w="19050">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DAG9gX4ROFg</dc:identifier>
  <dcterms:modified xsi:type="dcterms:W3CDTF">2011-08-01T06:04:30Z</dcterms:modified>
  <cp:revision>1</cp:revision>
  <dc:title>Green White Simple Illustrative Laundry Presentation</dc:title>
</cp:coreProperties>
</file>